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82" r:id="rId3"/>
  </p:sldMasterIdLst>
  <p:notesMasterIdLst>
    <p:notesMasterId r:id="rId45"/>
  </p:notesMasterIdLst>
  <p:handoutMasterIdLst>
    <p:handoutMasterId r:id="rId46"/>
  </p:handoutMasterIdLst>
  <p:sldIdLst>
    <p:sldId id="601" r:id="rId4"/>
    <p:sldId id="278" r:id="rId5"/>
    <p:sldId id="281" r:id="rId6"/>
    <p:sldId id="624" r:id="rId7"/>
    <p:sldId id="607" r:id="rId8"/>
    <p:sldId id="603" r:id="rId9"/>
    <p:sldId id="602" r:id="rId10"/>
    <p:sldId id="604" r:id="rId11"/>
    <p:sldId id="625" r:id="rId12"/>
    <p:sldId id="605" r:id="rId13"/>
    <p:sldId id="606" r:id="rId14"/>
    <p:sldId id="282" r:id="rId15"/>
    <p:sldId id="608" r:id="rId16"/>
    <p:sldId id="609" r:id="rId17"/>
    <p:sldId id="626" r:id="rId18"/>
    <p:sldId id="612" r:id="rId19"/>
    <p:sldId id="610" r:id="rId20"/>
    <p:sldId id="614" r:id="rId21"/>
    <p:sldId id="613" r:id="rId22"/>
    <p:sldId id="616" r:id="rId23"/>
    <p:sldId id="617" r:id="rId24"/>
    <p:sldId id="284" r:id="rId25"/>
    <p:sldId id="618" r:id="rId26"/>
    <p:sldId id="619" r:id="rId27"/>
    <p:sldId id="627" r:id="rId28"/>
    <p:sldId id="326" r:id="rId29"/>
    <p:sldId id="615" r:id="rId30"/>
    <p:sldId id="622" r:id="rId31"/>
    <p:sldId id="620" r:id="rId32"/>
    <p:sldId id="621" r:id="rId33"/>
    <p:sldId id="347" r:id="rId34"/>
    <p:sldId id="623" r:id="rId35"/>
    <p:sldId id="628" r:id="rId36"/>
    <p:sldId id="629" r:id="rId37"/>
    <p:sldId id="631" r:id="rId38"/>
    <p:sldId id="632" r:id="rId39"/>
    <p:sldId id="633" r:id="rId40"/>
    <p:sldId id="634" r:id="rId41"/>
    <p:sldId id="635" r:id="rId42"/>
    <p:sldId id="636" r:id="rId43"/>
    <p:sldId id="630" r:id="rId4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D4B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8" autoAdjust="0"/>
    <p:restoredTop sz="91281" autoAdjust="0"/>
  </p:normalViewPr>
  <p:slideViewPr>
    <p:cSldViewPr>
      <p:cViewPr>
        <p:scale>
          <a:sx n="100" d="100"/>
          <a:sy n="100" d="100"/>
        </p:scale>
        <p:origin x="-1944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viewProps" Target="viewProp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B8A9E491-E8D1-8841-B475-D35F6E2E313A}" type="datetimeFigureOut">
              <a:rPr lang="en-US"/>
              <a:pPr>
                <a:defRPr/>
              </a:pPr>
              <a:t>11/11/2010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C4D9BFCD-82E4-5641-BFAB-6EA988CFF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818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58FD3D23-2F59-4946-9981-977585A5F45A}" type="datetime1">
              <a:rPr lang="en-US"/>
              <a:pPr>
                <a:defRPr/>
              </a:pPr>
              <a:t>11/11/2010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ＭＳ Ｐゴシック" pitchFamily="-106" charset="-128"/>
                <a:cs typeface="+mn-cs"/>
              </a:defRPr>
            </a:lvl1pPr>
          </a:lstStyle>
          <a:p>
            <a:pPr>
              <a:defRPr/>
            </a:pPr>
            <a:fld id="{B3915DAC-61E8-2843-A32F-E85912F20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4227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smtClean="0">
                <a:ea typeface="ＭＳ Ｐゴシック" charset="-128"/>
                <a:cs typeface="ＭＳ Ｐゴシック" charset="-128"/>
              </a:rPr>
              <a:t>Anti dependence</a:t>
            </a:r>
            <a:r>
              <a:rPr lang="en-US" baseline="0" dirty="0" smtClean="0">
                <a:ea typeface="ＭＳ Ｐゴシック" charset="-128"/>
                <a:cs typeface="ＭＳ Ｐゴシック" charset="-128"/>
              </a:rPr>
              <a:t> and output dependence are also called named dependences, because by renaming the variable X we could remove the dependence</a:t>
            </a:r>
          </a:p>
          <a:p>
            <a:endParaRPr lang="en-US" dirty="0"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FFD4BFD-459B-2F41-8B36-DCF4E55D08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loop, with a single statement S1</a:t>
            </a:r>
          </a:p>
          <a:p>
            <a:r>
              <a:rPr lang="en-US" dirty="0" smtClean="0"/>
              <a:t>Each line corresponds to a statement </a:t>
            </a:r>
            <a:r>
              <a:rPr lang="en-US" dirty="0" err="1" smtClean="0"/>
              <a:t>instace</a:t>
            </a:r>
            <a:r>
              <a:rPr lang="en-US" dirty="0" smtClean="0"/>
              <a:t> of the </a:t>
            </a:r>
            <a:r>
              <a:rPr lang="en-US" dirty="0" err="1" smtClean="0"/>
              <a:t>j</a:t>
            </a:r>
            <a:r>
              <a:rPr lang="en-US" dirty="0" smtClean="0"/>
              <a:t> iteration.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loop, with a single statement S1</a:t>
            </a:r>
          </a:p>
          <a:p>
            <a:r>
              <a:rPr lang="en-US" dirty="0" smtClean="0"/>
              <a:t>Each line corresponds to a statement </a:t>
            </a:r>
            <a:r>
              <a:rPr lang="en-US" dirty="0" err="1" smtClean="0"/>
              <a:t>instace</a:t>
            </a:r>
            <a:r>
              <a:rPr lang="en-US" dirty="0" smtClean="0"/>
              <a:t> of the </a:t>
            </a:r>
            <a:r>
              <a:rPr lang="en-US" dirty="0" err="1" smtClean="0"/>
              <a:t>j</a:t>
            </a:r>
            <a:r>
              <a:rPr lang="en-US" dirty="0" smtClean="0"/>
              <a:t> iteration.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loop, with a single statement S1</a:t>
            </a:r>
          </a:p>
          <a:p>
            <a:r>
              <a:rPr lang="en-US" dirty="0" smtClean="0"/>
              <a:t>Each line corresponds to a statement </a:t>
            </a:r>
            <a:r>
              <a:rPr lang="en-US" dirty="0" err="1" smtClean="0"/>
              <a:t>instace</a:t>
            </a:r>
            <a:r>
              <a:rPr lang="en-US" dirty="0" smtClean="0"/>
              <a:t> of the </a:t>
            </a:r>
            <a:r>
              <a:rPr lang="en-US" dirty="0" err="1" smtClean="0"/>
              <a:t>j</a:t>
            </a:r>
            <a:r>
              <a:rPr lang="en-US" dirty="0" smtClean="0"/>
              <a:t> iteration.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loop, with a single statement S1</a:t>
            </a:r>
          </a:p>
          <a:p>
            <a:r>
              <a:rPr lang="en-US" dirty="0" smtClean="0"/>
              <a:t>Each line corresponds to a statement </a:t>
            </a:r>
            <a:r>
              <a:rPr lang="en-US" dirty="0" err="1" smtClean="0"/>
              <a:t>instace</a:t>
            </a:r>
            <a:r>
              <a:rPr lang="en-US" dirty="0" smtClean="0"/>
              <a:t> of the </a:t>
            </a:r>
            <a:r>
              <a:rPr lang="en-US" dirty="0" err="1" smtClean="0"/>
              <a:t>j</a:t>
            </a:r>
            <a:r>
              <a:rPr lang="en-US" dirty="0" smtClean="0"/>
              <a:t> iteration.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nested loop, with a single statement S1</a:t>
            </a:r>
          </a:p>
          <a:p>
            <a:r>
              <a:rPr lang="en-US" dirty="0" smtClean="0"/>
              <a:t>Each line corresponds to a statement </a:t>
            </a:r>
            <a:r>
              <a:rPr lang="en-US" dirty="0" err="1" smtClean="0"/>
              <a:t>instace</a:t>
            </a:r>
            <a:r>
              <a:rPr lang="en-US" dirty="0" smtClean="0"/>
              <a:t> of the </a:t>
            </a:r>
            <a:r>
              <a:rPr lang="en-US" dirty="0" err="1" smtClean="0"/>
              <a:t>j</a:t>
            </a:r>
            <a:r>
              <a:rPr lang="en-US" dirty="0" smtClean="0"/>
              <a:t> iteration.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compute dependences between the different executions of the statements.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915DAC-61E8-2843-A32F-E85912F2055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lang="en-US" sz="4400" b="1" kern="1200" dirty="0">
                <a:solidFill>
                  <a:schemeClr val="tx2"/>
                </a:solidFill>
                <a:latin typeface="+mj-lt"/>
                <a:ea typeface="ＭＳ Ｐゴシック" pitchFamily="34" charset="-128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0B16C-5204-DF42-A483-E87D4D9E90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0"/>
            <a:ext cx="8378825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1311275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9950" y="1311274"/>
            <a:ext cx="4114800" cy="455612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2CC1E-3635-9945-85AE-E439BFBDFD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E2B9C-D554-2D49-998B-4F48B054C7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lang="en-US" sz="4400" b="1" kern="1200" dirty="0">
                <a:solidFill>
                  <a:schemeClr val="tx2"/>
                </a:solidFill>
                <a:latin typeface="+mj-lt"/>
                <a:ea typeface="ＭＳ Ｐゴシック" pitchFamily="34" charset="-128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1112B-E562-4542-B3F1-16CCC51ADC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241FE-F72E-A345-A485-11F9E82F03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922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9202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39DC9-8337-6742-827C-AF0FCEAE67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5FB3-4BBC-7546-998C-953D90F56C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882CF-0832-C34B-9B8D-30E9905BC8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0788D-3630-0C4D-B22F-71E54DC0E2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5DA04-3359-6844-9077-7D70A39470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65069-7FF3-DA43-97BC-58D5F45498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491FC-563E-2641-B379-83F65127C8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A5D98-E2E6-5A40-8228-A89F89F7C7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0"/>
            <a:ext cx="8378825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750" y="1311275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9950" y="1311274"/>
            <a:ext cx="4114800" cy="4556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67216-9AC7-1B4A-B955-BA88833718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lang="en-US" sz="4400" b="1" kern="1200" dirty="0">
                <a:solidFill>
                  <a:schemeClr val="tx2"/>
                </a:solidFill>
                <a:latin typeface="+mj-lt"/>
                <a:ea typeface="ＭＳ Ｐゴシック" pitchFamily="34" charset="-128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62000" y="6424613"/>
            <a:ext cx="1871663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96D090-7118-964B-9FA4-DD9AD730B3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9221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9202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00DA7-55DC-EB44-8A6C-FCEFC25103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CF63C8-4CAB-984C-A08B-F9F98C048A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83D8F-55C1-AB43-A51E-44E676D561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B21B7-766E-5B43-9BAE-A30CFBF398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C7E73-F9B0-BA44-BF08-969E3F6A9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00745-DA6D-5D4C-B82C-B056A8BB70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5B3B8-45D2-0348-9EEE-08D2AB61D5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-236538" y="5634038"/>
            <a:ext cx="9699626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48400"/>
            <a:ext cx="486251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1138" y="6248400"/>
            <a:ext cx="500062" cy="365125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DC8CC8F6-34E8-2E4E-A09B-B55CE56871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kern="1200" dirty="0">
          <a:solidFill>
            <a:schemeClr val="tx2"/>
          </a:solidFill>
          <a:latin typeface="+mj-lt"/>
          <a:ea typeface="ＭＳ Ｐゴシック" pitchFamily="34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9913" y="6248400"/>
            <a:ext cx="48625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248400"/>
            <a:ext cx="500063" cy="365125"/>
          </a:xfrm>
          <a:prstGeom prst="rect">
            <a:avLst/>
          </a:prstGeom>
        </p:spPr>
        <p:txBody>
          <a:bodyPr anchor="ctr"/>
          <a:lstStyle>
            <a:lvl1pPr>
              <a:defRPr sz="1400">
                <a:solidFill>
                  <a:schemeClr val="tx2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E0ED9228-67AF-5B44-8599-4CC78A9C2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4400" b="1" kern="1200" dirty="0">
          <a:solidFill>
            <a:schemeClr val="tx2"/>
          </a:solidFill>
          <a:latin typeface="+mj-lt"/>
          <a:ea typeface="ＭＳ Ｐゴシック" pitchFamily="34" charset="-128"/>
          <a:cs typeface="ＭＳ Ｐゴシック" pitchFamily="-11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pitchFamily="-11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b="1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ＭＳ Ｐゴシック" pitchFamily="-11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ＭＳ Ｐゴシック" pitchFamily="-111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8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430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416675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DD46D0B-332B-744F-8B86-CC93607AC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4583" name="Picture 9" descr="bold50.t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6281738"/>
            <a:ext cx="30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lang="en-US" sz="4400" b="1" kern="1200" dirty="0">
          <a:solidFill>
            <a:schemeClr val="tx2"/>
          </a:solidFill>
          <a:latin typeface="+mj-lt"/>
          <a:ea typeface="ＭＳ Ｐゴシック" pitchFamily="34" charset="-128"/>
          <a:cs typeface="ＭＳ Ｐゴシック" charset="-128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ＭＳ Ｐゴシック" pitchFamily="34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 pitchFamily="34" charset="0"/>
          <a:ea typeface="ＭＳ Ｐゴシック" charset="-128"/>
          <a:cs typeface="ＭＳ Ｐゴシック" charset="-128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 pitchFamily="34" charset="0"/>
          <a:ea typeface="ＭＳ Ｐゴシック" charset="-128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 pitchFamily="34" charset="0"/>
          <a:ea typeface="ＭＳ Ｐゴシック" charset="-128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 pitchFamily="34" charset="0"/>
          <a:ea typeface="ＭＳ Ｐゴシック" charset="-128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notion of dependence is crucial to the process of </a:t>
            </a:r>
            <a:r>
              <a:rPr lang="en-US" dirty="0" err="1" smtClean="0"/>
              <a:t>vectorization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defines a calculus of program transformations that can be applied manually or automatically (by a compiler).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18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1" name="Oval 10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2687638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38927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38928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0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9" name="Oval 18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2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3484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5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7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4246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0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9" name="Oval 28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2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4949825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44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8945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8946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8947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8948" name="TextBox 36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8949" name="TextBox 37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7543800" y="4484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TextBox 27"/>
          <p:cNvSpPr txBox="1">
            <a:spLocks noChangeArrowheads="1"/>
          </p:cNvSpPr>
          <p:nvPr/>
        </p:nvSpPr>
        <p:spPr bwMode="auto">
          <a:xfrm>
            <a:off x="7523163" y="4484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48" name="Oval 47"/>
          <p:cNvSpPr/>
          <p:nvPr/>
        </p:nvSpPr>
        <p:spPr>
          <a:xfrm>
            <a:off x="7543800" y="5246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7523163" y="5246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7620000" y="5094288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ight Arrow 1"/>
          <p:cNvSpPr/>
          <p:nvPr/>
        </p:nvSpPr>
        <p:spPr>
          <a:xfrm>
            <a:off x="6400800" y="4800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6858794" y="5943600"/>
            <a:ext cx="2082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For the whole loop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7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1" name="Oval 10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2687638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38927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38928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0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9" name="Oval 18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2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3484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5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7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4246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0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9" name="Oval 28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2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4949825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44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8945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8946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8947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8948" name="TextBox 36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8949" name="TextBox 37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7543800" y="4484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TextBox 27"/>
          <p:cNvSpPr txBox="1">
            <a:spLocks noChangeArrowheads="1"/>
          </p:cNvSpPr>
          <p:nvPr/>
        </p:nvSpPr>
        <p:spPr bwMode="auto">
          <a:xfrm>
            <a:off x="7523163" y="4484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48" name="Oval 47"/>
          <p:cNvSpPr/>
          <p:nvPr/>
        </p:nvSpPr>
        <p:spPr>
          <a:xfrm>
            <a:off x="7543800" y="5246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7523163" y="5246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7620000" y="5094288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ight Arrow 1"/>
          <p:cNvSpPr/>
          <p:nvPr/>
        </p:nvSpPr>
        <p:spPr>
          <a:xfrm>
            <a:off x="6400800" y="4800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6858794" y="5943600"/>
            <a:ext cx="2082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For the whole loop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52" name="TextBox 34"/>
          <p:cNvSpPr txBox="1">
            <a:spLocks noChangeArrowheads="1"/>
          </p:cNvSpPr>
          <p:nvPr/>
        </p:nvSpPr>
        <p:spPr bwMode="auto">
          <a:xfrm>
            <a:off x="8072690" y="4941887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0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17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1" name="Oval 10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2687638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38927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38928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0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9" name="Oval 18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2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3484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5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7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4246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0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9" name="Oval 28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2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4949825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44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8945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8946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8947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8948" name="TextBox 36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8949" name="TextBox 37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7543800" y="4484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TextBox 27"/>
          <p:cNvSpPr txBox="1">
            <a:spLocks noChangeArrowheads="1"/>
          </p:cNvSpPr>
          <p:nvPr/>
        </p:nvSpPr>
        <p:spPr bwMode="auto">
          <a:xfrm>
            <a:off x="7523163" y="4484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48" name="Oval 47"/>
          <p:cNvSpPr/>
          <p:nvPr/>
        </p:nvSpPr>
        <p:spPr>
          <a:xfrm>
            <a:off x="7543800" y="5246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TextBox 29"/>
          <p:cNvSpPr txBox="1">
            <a:spLocks noChangeArrowheads="1"/>
          </p:cNvSpPr>
          <p:nvPr/>
        </p:nvSpPr>
        <p:spPr bwMode="auto">
          <a:xfrm>
            <a:off x="7523163" y="5246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7620000" y="5094288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ight Arrow 1"/>
          <p:cNvSpPr/>
          <p:nvPr/>
        </p:nvSpPr>
        <p:spPr>
          <a:xfrm>
            <a:off x="6400800" y="4800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15"/>
          <p:cNvSpPr txBox="1">
            <a:spLocks noChangeArrowheads="1"/>
          </p:cNvSpPr>
          <p:nvPr/>
        </p:nvSpPr>
        <p:spPr bwMode="auto">
          <a:xfrm>
            <a:off x="6858794" y="5943600"/>
            <a:ext cx="2082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For the whole loop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52" name="TextBox 34"/>
          <p:cNvSpPr txBox="1">
            <a:spLocks noChangeArrowheads="1"/>
          </p:cNvSpPr>
          <p:nvPr/>
        </p:nvSpPr>
        <p:spPr bwMode="auto">
          <a:xfrm>
            <a:off x="8072690" y="4941887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0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62850" y="3609479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distance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own Arrow 3"/>
          <p:cNvSpPr/>
          <p:nvPr/>
        </p:nvSpPr>
        <p:spPr>
          <a:xfrm>
            <a:off x="8150874" y="4234260"/>
            <a:ext cx="156369" cy="54451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val="419531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38954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8" name="TextBox 37"/>
          <p:cNvSpPr txBox="1">
            <a:spLocks noChangeArrowheads="1"/>
          </p:cNvSpPr>
          <p:nvPr/>
        </p:nvSpPr>
        <p:spPr bwMode="auto">
          <a:xfrm>
            <a:off x="6477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a[0] + 2</a:t>
            </a:r>
          </a:p>
          <a:p>
            <a:endParaRPr lang="en-US" dirty="0"/>
          </a:p>
        </p:txBody>
      </p:sp>
      <p:sp>
        <p:nvSpPr>
          <p:cNvPr id="49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a[1]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52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a[3]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b[3]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c[3]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a[2]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53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54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i=3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066800" y="4407147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497767" y="4694361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Connector 15"/>
          <p:cNvCxnSpPr>
            <a:endCxn id="15" idx="2"/>
          </p:cNvCxnSpPr>
          <p:nvPr/>
        </p:nvCxnSpPr>
        <p:spPr>
          <a:xfrm>
            <a:off x="1574800" y="4551486"/>
            <a:ext cx="2922967" cy="295275"/>
          </a:xfrm>
          <a:prstGeom prst="line">
            <a:avLst/>
          </a:prstGeom>
          <a:ln>
            <a:solidFill>
              <a:srgbClr val="00B05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795712" y="4445247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226679" y="4732461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0" name="Straight Connector 19"/>
          <p:cNvCxnSpPr>
            <a:endCxn id="19" idx="2"/>
          </p:cNvCxnSpPr>
          <p:nvPr/>
        </p:nvCxnSpPr>
        <p:spPr>
          <a:xfrm>
            <a:off x="4303712" y="4589586"/>
            <a:ext cx="2922967" cy="295275"/>
          </a:xfrm>
          <a:prstGeom prst="line">
            <a:avLst/>
          </a:prstGeom>
          <a:ln>
            <a:solidFill>
              <a:srgbClr val="00B05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578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1" name="Straight Arrow Connector 10"/>
          <p:cNvCxnSpPr>
            <a:endCxn id="18" idx="0"/>
          </p:cNvCxnSpPr>
          <p:nvPr/>
        </p:nvCxnSpPr>
        <p:spPr>
          <a:xfrm>
            <a:off x="2840038" y="4953000"/>
            <a:ext cx="796925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5" name="Oval 14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9" name="Straight Arrow Connector 18"/>
          <p:cNvCxnSpPr>
            <a:stCxn id="15" idx="4"/>
          </p:cNvCxnSpPr>
          <p:nvPr/>
        </p:nvCxnSpPr>
        <p:spPr>
          <a:xfrm rot="16200000" flipH="1">
            <a:off x="3875882" y="4714081"/>
            <a:ext cx="304800" cy="7826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2" name="Oval 21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4" name="Straight Arrow Connector 23"/>
          <p:cNvCxnSpPr>
            <a:endCxn id="27" idx="0"/>
          </p:cNvCxnSpPr>
          <p:nvPr/>
        </p:nvCxnSpPr>
        <p:spPr>
          <a:xfrm>
            <a:off x="4398963" y="4953000"/>
            <a:ext cx="703262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7" name="Oval 26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2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05400" y="4953000"/>
            <a:ext cx="703263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42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5" name="TextBox 43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143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1" name="Straight Arrow Connector 10"/>
          <p:cNvCxnSpPr>
            <a:endCxn id="18" idx="0"/>
          </p:cNvCxnSpPr>
          <p:nvPr/>
        </p:nvCxnSpPr>
        <p:spPr>
          <a:xfrm>
            <a:off x="2840038" y="4953000"/>
            <a:ext cx="796925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5" name="Oval 14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9" name="Straight Arrow Connector 18"/>
          <p:cNvCxnSpPr>
            <a:stCxn id="15" idx="4"/>
          </p:cNvCxnSpPr>
          <p:nvPr/>
        </p:nvCxnSpPr>
        <p:spPr>
          <a:xfrm rot="16200000" flipH="1">
            <a:off x="3875882" y="4714081"/>
            <a:ext cx="304800" cy="7826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2" name="Oval 21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4" name="Straight Arrow Connector 23"/>
          <p:cNvCxnSpPr>
            <a:endCxn id="27" idx="0"/>
          </p:cNvCxnSpPr>
          <p:nvPr/>
        </p:nvCxnSpPr>
        <p:spPr>
          <a:xfrm>
            <a:off x="4398963" y="4953000"/>
            <a:ext cx="703262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7" name="Oval 26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2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05400" y="4953000"/>
            <a:ext cx="703263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42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5" name="TextBox 43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872978" y="6096000"/>
            <a:ext cx="4001294" cy="369332"/>
            <a:chOff x="3219450" y="6178718"/>
            <a:chExt cx="4001294" cy="369332"/>
          </a:xfrm>
        </p:grpSpPr>
        <p:sp>
          <p:nvSpPr>
            <p:cNvPr id="36" name="TextBox 94"/>
            <p:cNvSpPr txBox="1">
              <a:spLocks noChangeArrowheads="1"/>
            </p:cNvSpPr>
            <p:nvPr/>
          </p:nvSpPr>
          <p:spPr bwMode="auto">
            <a:xfrm>
              <a:off x="3482181" y="6178718"/>
              <a:ext cx="3738563" cy="369332"/>
            </a:xfrm>
            <a:prstGeom prst="rect">
              <a:avLst/>
            </a:prstGeom>
            <a:noFill/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 smtClean="0">
                  <a:solidFill>
                    <a:srgbClr val="008000"/>
                  </a:solidFill>
                </a:rPr>
                <a:t>Loop </a:t>
              </a:r>
              <a:r>
                <a:rPr lang="en-US" sz="1800" dirty="0">
                  <a:solidFill>
                    <a:srgbClr val="008000"/>
                  </a:solidFill>
                </a:rPr>
                <a:t>carried dependence</a:t>
              </a:r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3219450" y="6363384"/>
              <a:ext cx="304800" cy="0"/>
            </a:xfrm>
            <a:prstGeom prst="line">
              <a:avLst/>
            </a:prstGeom>
            <a:ln>
              <a:solidFill>
                <a:srgbClr val="00B050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84361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1" name="Straight Arrow Connector 10"/>
          <p:cNvCxnSpPr>
            <a:endCxn id="18" idx="0"/>
          </p:cNvCxnSpPr>
          <p:nvPr/>
        </p:nvCxnSpPr>
        <p:spPr>
          <a:xfrm>
            <a:off x="2840038" y="4953000"/>
            <a:ext cx="796925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5" name="Oval 14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9" name="Straight Arrow Connector 18"/>
          <p:cNvCxnSpPr>
            <a:stCxn id="15" idx="4"/>
          </p:cNvCxnSpPr>
          <p:nvPr/>
        </p:nvCxnSpPr>
        <p:spPr>
          <a:xfrm rot="16200000" flipH="1">
            <a:off x="3875882" y="4714081"/>
            <a:ext cx="304800" cy="7826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2" name="Oval 21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4" name="Straight Arrow Connector 23"/>
          <p:cNvCxnSpPr>
            <a:endCxn id="27" idx="0"/>
          </p:cNvCxnSpPr>
          <p:nvPr/>
        </p:nvCxnSpPr>
        <p:spPr>
          <a:xfrm>
            <a:off x="4398963" y="4953000"/>
            <a:ext cx="703262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7" name="Oval 26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2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05400" y="4953000"/>
            <a:ext cx="703263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42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5" name="TextBox 43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36" name="Oval 35"/>
          <p:cNvSpPr/>
          <p:nvPr/>
        </p:nvSpPr>
        <p:spPr>
          <a:xfrm>
            <a:off x="7543800" y="4484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27"/>
          <p:cNvSpPr txBox="1">
            <a:spLocks noChangeArrowheads="1"/>
          </p:cNvSpPr>
          <p:nvPr/>
        </p:nvSpPr>
        <p:spPr bwMode="auto">
          <a:xfrm>
            <a:off x="7523163" y="4484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38" name="Oval 37"/>
          <p:cNvSpPr/>
          <p:nvPr/>
        </p:nvSpPr>
        <p:spPr>
          <a:xfrm>
            <a:off x="7543800" y="5246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TextBox 29"/>
          <p:cNvSpPr txBox="1">
            <a:spLocks noChangeArrowheads="1"/>
          </p:cNvSpPr>
          <p:nvPr/>
        </p:nvSpPr>
        <p:spPr bwMode="auto">
          <a:xfrm>
            <a:off x="7523163" y="5246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6200000" flipH="1">
            <a:off x="7620000" y="5094288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ight Arrow 40"/>
          <p:cNvSpPr/>
          <p:nvPr/>
        </p:nvSpPr>
        <p:spPr>
          <a:xfrm>
            <a:off x="6400800" y="4800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15"/>
          <p:cNvSpPr txBox="1">
            <a:spLocks noChangeArrowheads="1"/>
          </p:cNvSpPr>
          <p:nvPr/>
        </p:nvSpPr>
        <p:spPr bwMode="auto">
          <a:xfrm>
            <a:off x="6858794" y="5943600"/>
            <a:ext cx="2082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For the whole loop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1" name="Straight Arrow Connector 10"/>
          <p:cNvCxnSpPr>
            <a:endCxn id="18" idx="0"/>
          </p:cNvCxnSpPr>
          <p:nvPr/>
        </p:nvCxnSpPr>
        <p:spPr>
          <a:xfrm>
            <a:off x="2840038" y="4953000"/>
            <a:ext cx="796925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5" name="Oval 14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9" name="Straight Arrow Connector 18"/>
          <p:cNvCxnSpPr>
            <a:stCxn id="15" idx="4"/>
          </p:cNvCxnSpPr>
          <p:nvPr/>
        </p:nvCxnSpPr>
        <p:spPr>
          <a:xfrm rot="16200000" flipH="1">
            <a:off x="3875882" y="4714081"/>
            <a:ext cx="304800" cy="7826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2" name="Oval 21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4" name="Straight Arrow Connector 23"/>
          <p:cNvCxnSpPr>
            <a:endCxn id="27" idx="0"/>
          </p:cNvCxnSpPr>
          <p:nvPr/>
        </p:nvCxnSpPr>
        <p:spPr>
          <a:xfrm>
            <a:off x="4398963" y="4953000"/>
            <a:ext cx="703262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7" name="Oval 26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2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05400" y="4953000"/>
            <a:ext cx="703263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42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5" name="TextBox 43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36" name="Oval 35"/>
          <p:cNvSpPr/>
          <p:nvPr/>
        </p:nvSpPr>
        <p:spPr>
          <a:xfrm>
            <a:off x="7543800" y="4484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27"/>
          <p:cNvSpPr txBox="1">
            <a:spLocks noChangeArrowheads="1"/>
          </p:cNvSpPr>
          <p:nvPr/>
        </p:nvSpPr>
        <p:spPr bwMode="auto">
          <a:xfrm>
            <a:off x="7523163" y="4484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38" name="Oval 37"/>
          <p:cNvSpPr/>
          <p:nvPr/>
        </p:nvSpPr>
        <p:spPr>
          <a:xfrm>
            <a:off x="7543800" y="5246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TextBox 29"/>
          <p:cNvSpPr txBox="1">
            <a:spLocks noChangeArrowheads="1"/>
          </p:cNvSpPr>
          <p:nvPr/>
        </p:nvSpPr>
        <p:spPr bwMode="auto">
          <a:xfrm>
            <a:off x="7523163" y="5246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6200000" flipH="1">
            <a:off x="7620000" y="5094288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ight Arrow 40"/>
          <p:cNvSpPr/>
          <p:nvPr/>
        </p:nvSpPr>
        <p:spPr>
          <a:xfrm>
            <a:off x="6400800" y="4800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15"/>
          <p:cNvSpPr txBox="1">
            <a:spLocks noChangeArrowheads="1"/>
          </p:cNvSpPr>
          <p:nvPr/>
        </p:nvSpPr>
        <p:spPr bwMode="auto">
          <a:xfrm>
            <a:off x="6858794" y="5943600"/>
            <a:ext cx="2082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For the whole loop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43" name="TextBox 34"/>
          <p:cNvSpPr txBox="1">
            <a:spLocks noChangeArrowheads="1"/>
          </p:cNvSpPr>
          <p:nvPr/>
        </p:nvSpPr>
        <p:spPr bwMode="auto">
          <a:xfrm>
            <a:off x="8072690" y="4941887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67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1" name="Straight Arrow Connector 10"/>
          <p:cNvCxnSpPr>
            <a:endCxn id="18" idx="0"/>
          </p:cNvCxnSpPr>
          <p:nvPr/>
        </p:nvCxnSpPr>
        <p:spPr>
          <a:xfrm>
            <a:off x="2840038" y="4953000"/>
            <a:ext cx="796925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5" name="Oval 14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9" name="Straight Arrow Connector 18"/>
          <p:cNvCxnSpPr>
            <a:stCxn id="15" idx="4"/>
          </p:cNvCxnSpPr>
          <p:nvPr/>
        </p:nvCxnSpPr>
        <p:spPr>
          <a:xfrm rot="16200000" flipH="1">
            <a:off x="3875882" y="4714081"/>
            <a:ext cx="304800" cy="7826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2" name="Oval 21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4" name="Straight Arrow Connector 23"/>
          <p:cNvCxnSpPr>
            <a:endCxn id="27" idx="0"/>
          </p:cNvCxnSpPr>
          <p:nvPr/>
        </p:nvCxnSpPr>
        <p:spPr>
          <a:xfrm>
            <a:off x="4398963" y="4953000"/>
            <a:ext cx="703262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7" name="Oval 26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2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5105400" y="4953000"/>
            <a:ext cx="703263" cy="30480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42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5" name="TextBox 43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36" name="Oval 35"/>
          <p:cNvSpPr/>
          <p:nvPr/>
        </p:nvSpPr>
        <p:spPr>
          <a:xfrm>
            <a:off x="7543800" y="4484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27"/>
          <p:cNvSpPr txBox="1">
            <a:spLocks noChangeArrowheads="1"/>
          </p:cNvSpPr>
          <p:nvPr/>
        </p:nvSpPr>
        <p:spPr bwMode="auto">
          <a:xfrm>
            <a:off x="7523163" y="4484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38" name="Oval 37"/>
          <p:cNvSpPr/>
          <p:nvPr/>
        </p:nvSpPr>
        <p:spPr>
          <a:xfrm>
            <a:off x="7543800" y="5246688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TextBox 29"/>
          <p:cNvSpPr txBox="1">
            <a:spLocks noChangeArrowheads="1"/>
          </p:cNvSpPr>
          <p:nvPr/>
        </p:nvSpPr>
        <p:spPr bwMode="auto">
          <a:xfrm>
            <a:off x="7523163" y="524668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rot="16200000" flipH="1">
            <a:off x="7620000" y="5094288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ight Arrow 40"/>
          <p:cNvSpPr/>
          <p:nvPr/>
        </p:nvSpPr>
        <p:spPr>
          <a:xfrm>
            <a:off x="6400800" y="4800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15"/>
          <p:cNvSpPr txBox="1">
            <a:spLocks noChangeArrowheads="1"/>
          </p:cNvSpPr>
          <p:nvPr/>
        </p:nvSpPr>
        <p:spPr bwMode="auto">
          <a:xfrm>
            <a:off x="6858794" y="5943600"/>
            <a:ext cx="20826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For the whole loop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43" name="TextBox 34"/>
          <p:cNvSpPr txBox="1">
            <a:spLocks noChangeArrowheads="1"/>
          </p:cNvSpPr>
          <p:nvPr/>
        </p:nvSpPr>
        <p:spPr bwMode="auto">
          <a:xfrm>
            <a:off x="8072690" y="4941887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562850" y="3609479"/>
            <a:ext cx="13324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distance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6" name="Down Arrow 45"/>
          <p:cNvSpPr/>
          <p:nvPr/>
        </p:nvSpPr>
        <p:spPr>
          <a:xfrm>
            <a:off x="8150874" y="4234260"/>
            <a:ext cx="156369" cy="544512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5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Definition of Dependence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" charset="0"/>
            </a:endParaRPr>
          </a:p>
          <a:p>
            <a:r>
              <a:rPr lang="en-US" dirty="0" smtClean="0">
                <a:latin typeface="Times" charset="0"/>
              </a:rPr>
              <a:t>A statement S is said to be data dependent on another statement T if</a:t>
            </a:r>
          </a:p>
          <a:p>
            <a:pPr lvl="1"/>
            <a:r>
              <a:rPr lang="en-US" sz="2000" dirty="0" smtClean="0">
                <a:latin typeface="Times" charset="0"/>
                <a:cs typeface="ＭＳ Ｐゴシック" charset="-128"/>
              </a:rPr>
              <a:t>T executes before S in a sequential program</a:t>
            </a:r>
          </a:p>
          <a:p>
            <a:pPr lvl="1"/>
            <a:r>
              <a:rPr lang="en-US" sz="2000" dirty="0" smtClean="0">
                <a:latin typeface="Times" charset="0"/>
                <a:cs typeface="ＭＳ Ｐゴシック" charset="-128"/>
              </a:rPr>
              <a:t>S and T access the same data item</a:t>
            </a:r>
          </a:p>
          <a:p>
            <a:pPr lvl="1"/>
            <a:r>
              <a:rPr lang="en-US" sz="2000" dirty="0" smtClean="0">
                <a:latin typeface="Times" charset="0"/>
                <a:cs typeface="ＭＳ Ｐゴシック" charset="-128"/>
              </a:rPr>
              <a:t>S, T or both write the data item. </a:t>
            </a:r>
          </a:p>
          <a:p>
            <a:pPr>
              <a:buFont typeface="Arial" charset="0"/>
              <a:buNone/>
            </a:pPr>
            <a:endParaRPr lang="en-US" dirty="0" smtClean="0">
              <a:latin typeface="Times" charset="0"/>
            </a:endParaRPr>
          </a:p>
          <a:p>
            <a:r>
              <a:rPr lang="en-US" dirty="0" smtClean="0">
                <a:latin typeface="Times" charset="0"/>
              </a:rPr>
              <a:t>Dependence analysis can be used to discover data dependences between statements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Even more complex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3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Even more complex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8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i=0</a:t>
            </a:r>
          </a:p>
        </p:txBody>
      </p:sp>
      <p:sp>
        <p:nvSpPr>
          <p:cNvPr id="59" name="TextBox 37"/>
          <p:cNvSpPr txBox="1">
            <a:spLocks noChangeArrowheads="1"/>
          </p:cNvSpPr>
          <p:nvPr/>
        </p:nvSpPr>
        <p:spPr bwMode="auto">
          <a:xfrm>
            <a:off x="6477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a= </a:t>
            </a:r>
            <a:r>
              <a:rPr lang="en-US" sz="2000" dirty="0">
                <a:solidFill>
                  <a:srgbClr val="FF0000"/>
                </a:solidFill>
              </a:rPr>
              <a:t>b[0] 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c[0] 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0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1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a+ </a:t>
            </a:r>
            <a:r>
              <a:rPr lang="en-US" sz="2000" dirty="0">
                <a:solidFill>
                  <a:srgbClr val="FF0000"/>
                </a:solidFill>
              </a:rPr>
              <a:t>2</a:t>
            </a:r>
          </a:p>
          <a:p>
            <a:endParaRPr lang="en-US" dirty="0"/>
          </a:p>
        </p:txBody>
      </p:sp>
      <p:sp>
        <p:nvSpPr>
          <p:cNvPr id="70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3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31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Even more complex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57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8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i=0</a:t>
            </a:r>
          </a:p>
        </p:txBody>
      </p:sp>
      <p:sp>
        <p:nvSpPr>
          <p:cNvPr id="59" name="TextBox 37"/>
          <p:cNvSpPr txBox="1">
            <a:spLocks noChangeArrowheads="1"/>
          </p:cNvSpPr>
          <p:nvPr/>
        </p:nvSpPr>
        <p:spPr bwMode="auto">
          <a:xfrm>
            <a:off x="668337" y="3743200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a= </a:t>
            </a:r>
            <a:r>
              <a:rPr lang="en-US" sz="2000" dirty="0">
                <a:solidFill>
                  <a:srgbClr val="FF0000"/>
                </a:solidFill>
              </a:rPr>
              <a:t>b[0] 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c[0] 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0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1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a+ </a:t>
            </a:r>
            <a:r>
              <a:rPr lang="en-US" sz="2000" dirty="0">
                <a:solidFill>
                  <a:srgbClr val="FF0000"/>
                </a:solidFill>
              </a:rPr>
              <a:t>2</a:t>
            </a:r>
          </a:p>
          <a:p>
            <a:endParaRPr lang="en-US" dirty="0"/>
          </a:p>
        </p:txBody>
      </p:sp>
      <p:sp>
        <p:nvSpPr>
          <p:cNvPr id="70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3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83883" y="440714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1407732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3752056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6554373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4056856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828006" y="4694361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553139" y="4776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219156" y="474638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3" name="Straight Connector 82"/>
          <p:cNvCxnSpPr>
            <a:stCxn id="74" idx="5"/>
            <a:endCxn id="80" idx="2"/>
          </p:cNvCxnSpPr>
          <p:nvPr/>
        </p:nvCxnSpPr>
        <p:spPr>
          <a:xfrm>
            <a:off x="1344046" y="4652299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83580" y="4644457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793329" y="4644456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656491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427663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8" name="Straight Connector 87"/>
          <p:cNvCxnSpPr>
            <a:stCxn id="80" idx="6"/>
            <a:endCxn id="77" idx="3"/>
          </p:cNvCxnSpPr>
          <p:nvPr/>
        </p:nvCxnSpPr>
        <p:spPr>
          <a:xfrm flipV="1">
            <a:off x="2132806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892073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2888549" y="4666517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5552566" y="4695091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4"/>
          <p:cNvSpPr txBox="1">
            <a:spLocks noChangeArrowheads="1"/>
          </p:cNvSpPr>
          <p:nvPr/>
        </p:nvSpPr>
        <p:spPr bwMode="auto">
          <a:xfrm>
            <a:off x="5253037" y="5657850"/>
            <a:ext cx="37385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     Loop </a:t>
            </a:r>
            <a:r>
              <a:rPr lang="en-US" sz="1800" dirty="0" smtClean="0">
                <a:solidFill>
                  <a:srgbClr val="0000FF"/>
                </a:solidFill>
              </a:rPr>
              <a:t>independent dependence</a:t>
            </a:r>
            <a:endParaRPr lang="en-US" sz="1800" dirty="0">
              <a:solidFill>
                <a:srgbClr val="0000FF"/>
              </a:solidFill>
            </a:endParaRPr>
          </a:p>
          <a:p>
            <a:r>
              <a:rPr lang="en-US" sz="1800" dirty="0">
                <a:solidFill>
                  <a:srgbClr val="008000"/>
                </a:solidFill>
              </a:rPr>
              <a:t>     Loop carried dependence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5253037" y="5867400"/>
            <a:ext cx="304800" cy="0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5253037" y="6172200"/>
            <a:ext cx="304800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Even more complex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57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8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i=0</a:t>
            </a:r>
          </a:p>
        </p:txBody>
      </p:sp>
      <p:sp>
        <p:nvSpPr>
          <p:cNvPr id="59" name="TextBox 37"/>
          <p:cNvSpPr txBox="1">
            <a:spLocks noChangeArrowheads="1"/>
          </p:cNvSpPr>
          <p:nvPr/>
        </p:nvSpPr>
        <p:spPr bwMode="auto">
          <a:xfrm>
            <a:off x="668337" y="3743200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a= </a:t>
            </a:r>
            <a:r>
              <a:rPr lang="en-US" sz="2000" dirty="0">
                <a:solidFill>
                  <a:srgbClr val="FF0000"/>
                </a:solidFill>
              </a:rPr>
              <a:t>b[0] 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c[0] 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0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1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a+ </a:t>
            </a:r>
            <a:r>
              <a:rPr lang="en-US" sz="2000" dirty="0">
                <a:solidFill>
                  <a:srgbClr val="FF0000"/>
                </a:solidFill>
              </a:rPr>
              <a:t>2</a:t>
            </a:r>
          </a:p>
          <a:p>
            <a:endParaRPr lang="en-US" dirty="0"/>
          </a:p>
        </p:txBody>
      </p:sp>
      <p:sp>
        <p:nvSpPr>
          <p:cNvPr id="70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3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83883" y="440714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1407732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3752056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6554373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4056856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828006" y="4694361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553139" y="4776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219156" y="474638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3" name="Straight Connector 82"/>
          <p:cNvCxnSpPr>
            <a:stCxn id="74" idx="5"/>
            <a:endCxn id="80" idx="2"/>
          </p:cNvCxnSpPr>
          <p:nvPr/>
        </p:nvCxnSpPr>
        <p:spPr>
          <a:xfrm>
            <a:off x="1344046" y="4652299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83580" y="4644457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793329" y="4644456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656491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427663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8" name="Straight Connector 87"/>
          <p:cNvCxnSpPr>
            <a:stCxn id="80" idx="6"/>
            <a:endCxn id="77" idx="3"/>
          </p:cNvCxnSpPr>
          <p:nvPr/>
        </p:nvCxnSpPr>
        <p:spPr>
          <a:xfrm flipV="1">
            <a:off x="2132806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892073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2888549" y="4666517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5552566" y="4695091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4"/>
          <p:cNvSpPr txBox="1">
            <a:spLocks noChangeArrowheads="1"/>
          </p:cNvSpPr>
          <p:nvPr/>
        </p:nvSpPr>
        <p:spPr bwMode="auto">
          <a:xfrm>
            <a:off x="5253037" y="5657850"/>
            <a:ext cx="37385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     Loop </a:t>
            </a:r>
            <a:r>
              <a:rPr lang="en-US" sz="1800" dirty="0" smtClean="0">
                <a:solidFill>
                  <a:srgbClr val="0000FF"/>
                </a:solidFill>
              </a:rPr>
              <a:t>independent dependence</a:t>
            </a:r>
            <a:endParaRPr lang="en-US" sz="1800" dirty="0">
              <a:solidFill>
                <a:srgbClr val="0000FF"/>
              </a:solidFill>
            </a:endParaRPr>
          </a:p>
          <a:p>
            <a:r>
              <a:rPr lang="en-US" sz="1800" dirty="0">
                <a:solidFill>
                  <a:srgbClr val="008000"/>
                </a:solidFill>
              </a:rPr>
              <a:t>     Loop carried dependence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5253037" y="5867400"/>
            <a:ext cx="304800" cy="0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5253037" y="6172200"/>
            <a:ext cx="304800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urved Connector 2"/>
          <p:cNvCxnSpPr>
            <a:stCxn id="74" idx="0"/>
            <a:endCxn id="78" idx="1"/>
          </p:cNvCxnSpPr>
          <p:nvPr/>
        </p:nvCxnSpPr>
        <p:spPr>
          <a:xfrm rot="16200000" flipH="1">
            <a:off x="3902475" y="1740954"/>
            <a:ext cx="30341" cy="5362727"/>
          </a:xfrm>
          <a:prstGeom prst="curvedConnector3">
            <a:avLst>
              <a:gd name="adj1" fmla="val -792067"/>
            </a:avLst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893947" y="4114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5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Even more complex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7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8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i=0</a:t>
            </a:r>
          </a:p>
        </p:txBody>
      </p:sp>
      <p:sp>
        <p:nvSpPr>
          <p:cNvPr id="59" name="TextBox 37"/>
          <p:cNvSpPr txBox="1">
            <a:spLocks noChangeArrowheads="1"/>
          </p:cNvSpPr>
          <p:nvPr/>
        </p:nvSpPr>
        <p:spPr bwMode="auto">
          <a:xfrm>
            <a:off x="668337" y="3743200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a= </a:t>
            </a:r>
            <a:r>
              <a:rPr lang="en-US" sz="2000" dirty="0">
                <a:solidFill>
                  <a:srgbClr val="FF0000"/>
                </a:solidFill>
              </a:rPr>
              <a:t>b[0] 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c[0] 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0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1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a+ </a:t>
            </a:r>
            <a:r>
              <a:rPr lang="en-US" sz="2000" dirty="0">
                <a:solidFill>
                  <a:srgbClr val="FF0000"/>
                </a:solidFill>
              </a:rPr>
              <a:t>2</a:t>
            </a:r>
          </a:p>
          <a:p>
            <a:endParaRPr lang="en-US" dirty="0"/>
          </a:p>
        </p:txBody>
      </p:sp>
      <p:sp>
        <p:nvSpPr>
          <p:cNvPr id="70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3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83883" y="440714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1407732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3752056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6554373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4056856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828006" y="4694361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553139" y="4776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219156" y="474638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3" name="Straight Connector 82"/>
          <p:cNvCxnSpPr>
            <a:stCxn id="74" idx="5"/>
            <a:endCxn id="80" idx="2"/>
          </p:cNvCxnSpPr>
          <p:nvPr/>
        </p:nvCxnSpPr>
        <p:spPr>
          <a:xfrm>
            <a:off x="1344046" y="4652299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83580" y="4644457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793329" y="4644456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656491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427663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8" name="Straight Connector 87"/>
          <p:cNvCxnSpPr>
            <a:stCxn id="80" idx="6"/>
            <a:endCxn id="77" idx="3"/>
          </p:cNvCxnSpPr>
          <p:nvPr/>
        </p:nvCxnSpPr>
        <p:spPr>
          <a:xfrm flipV="1">
            <a:off x="2132806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892073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2888549" y="4666517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5552566" y="4695091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4"/>
          <p:cNvSpPr txBox="1">
            <a:spLocks noChangeArrowheads="1"/>
          </p:cNvSpPr>
          <p:nvPr/>
        </p:nvSpPr>
        <p:spPr bwMode="auto">
          <a:xfrm>
            <a:off x="5253037" y="5657850"/>
            <a:ext cx="37385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     Loop </a:t>
            </a:r>
            <a:r>
              <a:rPr lang="en-US" sz="1800" dirty="0" smtClean="0">
                <a:solidFill>
                  <a:srgbClr val="0000FF"/>
                </a:solidFill>
              </a:rPr>
              <a:t>independent dependence</a:t>
            </a:r>
            <a:endParaRPr lang="en-US" sz="1800" dirty="0">
              <a:solidFill>
                <a:srgbClr val="0000FF"/>
              </a:solidFill>
            </a:endParaRPr>
          </a:p>
          <a:p>
            <a:r>
              <a:rPr lang="en-US" sz="1800" dirty="0">
                <a:solidFill>
                  <a:srgbClr val="008000"/>
                </a:solidFill>
              </a:rPr>
              <a:t>     Loop carried dependence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5253037" y="5867400"/>
            <a:ext cx="304800" cy="0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5253037" y="6172200"/>
            <a:ext cx="304800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urved Connector 2"/>
          <p:cNvCxnSpPr>
            <a:stCxn id="74" idx="0"/>
            <a:endCxn id="78" idx="1"/>
          </p:cNvCxnSpPr>
          <p:nvPr/>
        </p:nvCxnSpPr>
        <p:spPr>
          <a:xfrm rot="16200000" flipH="1">
            <a:off x="3902475" y="1740954"/>
            <a:ext cx="30341" cy="5362727"/>
          </a:xfrm>
          <a:prstGeom prst="curvedConnector3">
            <a:avLst>
              <a:gd name="adj1" fmla="val -792067"/>
            </a:avLst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893947" y="4114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Curved Connector 3"/>
          <p:cNvCxnSpPr>
            <a:stCxn id="80" idx="4"/>
            <a:endCxn id="78" idx="4"/>
          </p:cNvCxnSpPr>
          <p:nvPr/>
        </p:nvCxnSpPr>
        <p:spPr>
          <a:xfrm rot="5400000" flipH="1" flipV="1">
            <a:off x="4194121" y="2468924"/>
            <a:ext cx="298935" cy="4726367"/>
          </a:xfrm>
          <a:prstGeom prst="curvedConnector3">
            <a:avLst>
              <a:gd name="adj1" fmla="val -76471"/>
            </a:avLst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980656" y="5105398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7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Even more complex</a:t>
            </a:r>
          </a:p>
        </p:txBody>
      </p:sp>
      <p:sp>
        <p:nvSpPr>
          <p:cNvPr id="4301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301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301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58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i=0</a:t>
            </a:r>
          </a:p>
        </p:txBody>
      </p:sp>
      <p:sp>
        <p:nvSpPr>
          <p:cNvPr id="59" name="TextBox 37"/>
          <p:cNvSpPr txBox="1">
            <a:spLocks noChangeArrowheads="1"/>
          </p:cNvSpPr>
          <p:nvPr/>
        </p:nvSpPr>
        <p:spPr bwMode="auto">
          <a:xfrm>
            <a:off x="668337" y="3743200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a= </a:t>
            </a:r>
            <a:r>
              <a:rPr lang="en-US" sz="2000" dirty="0">
                <a:solidFill>
                  <a:srgbClr val="FF0000"/>
                </a:solidFill>
              </a:rPr>
              <a:t>b[0] 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c[0] 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0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61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a+ </a:t>
            </a:r>
            <a:r>
              <a:rPr lang="en-US" sz="2000" dirty="0">
                <a:solidFill>
                  <a:srgbClr val="FF0000"/>
                </a:solidFill>
              </a:rPr>
              <a:t>2</a:t>
            </a:r>
          </a:p>
          <a:p>
            <a:endParaRPr lang="en-US" dirty="0"/>
          </a:p>
        </p:txBody>
      </p:sp>
      <p:sp>
        <p:nvSpPr>
          <p:cNvPr id="70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3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1083883" y="440714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6" name="Straight Connector 75"/>
          <p:cNvCxnSpPr/>
          <p:nvPr/>
        </p:nvCxnSpPr>
        <p:spPr>
          <a:xfrm>
            <a:off x="1407732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7" name="Oval 76"/>
          <p:cNvSpPr/>
          <p:nvPr/>
        </p:nvSpPr>
        <p:spPr>
          <a:xfrm>
            <a:off x="3752056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6554373" y="4395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9" name="Straight Connector 78"/>
          <p:cNvCxnSpPr/>
          <p:nvPr/>
        </p:nvCxnSpPr>
        <p:spPr>
          <a:xfrm>
            <a:off x="4056856" y="4562670"/>
            <a:ext cx="2497517" cy="0"/>
          </a:xfrm>
          <a:prstGeom prst="line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1828006" y="4694361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553139" y="4776426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7219156" y="4746387"/>
            <a:ext cx="304800" cy="287214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3" name="Straight Connector 82"/>
          <p:cNvCxnSpPr>
            <a:stCxn id="74" idx="5"/>
            <a:endCxn id="80" idx="2"/>
          </p:cNvCxnSpPr>
          <p:nvPr/>
        </p:nvCxnSpPr>
        <p:spPr>
          <a:xfrm>
            <a:off x="1344046" y="4652299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083580" y="4644457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793329" y="4644456"/>
            <a:ext cx="483960" cy="185669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656491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5427663" y="4492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8" name="Straight Connector 87"/>
          <p:cNvCxnSpPr>
            <a:stCxn id="80" idx="6"/>
            <a:endCxn id="77" idx="3"/>
          </p:cNvCxnSpPr>
          <p:nvPr/>
        </p:nvCxnSpPr>
        <p:spPr>
          <a:xfrm flipV="1">
            <a:off x="2132806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4892073" y="4640578"/>
            <a:ext cx="1663887" cy="19739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rot="16200000" flipH="1">
            <a:off x="2888549" y="4666517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6200000" flipH="1">
            <a:off x="5552566" y="4695091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2" name="TextBox 94"/>
          <p:cNvSpPr txBox="1">
            <a:spLocks noChangeArrowheads="1"/>
          </p:cNvSpPr>
          <p:nvPr/>
        </p:nvSpPr>
        <p:spPr bwMode="auto">
          <a:xfrm>
            <a:off x="5253037" y="5657850"/>
            <a:ext cx="37385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     Loop </a:t>
            </a:r>
            <a:r>
              <a:rPr lang="en-US" sz="1800" dirty="0" smtClean="0">
                <a:solidFill>
                  <a:srgbClr val="0000FF"/>
                </a:solidFill>
              </a:rPr>
              <a:t>independent dependence</a:t>
            </a:r>
            <a:endParaRPr lang="en-US" sz="1800" dirty="0">
              <a:solidFill>
                <a:srgbClr val="0000FF"/>
              </a:solidFill>
            </a:endParaRPr>
          </a:p>
          <a:p>
            <a:r>
              <a:rPr lang="en-US" sz="1800" dirty="0">
                <a:solidFill>
                  <a:srgbClr val="008000"/>
                </a:solidFill>
              </a:rPr>
              <a:t>     Loop carried dependence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V="1">
            <a:off x="5253037" y="5867400"/>
            <a:ext cx="304800" cy="0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 flipV="1">
            <a:off x="5253037" y="6172200"/>
            <a:ext cx="304800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" name="Curved Connector 2"/>
          <p:cNvCxnSpPr>
            <a:stCxn id="74" idx="0"/>
            <a:endCxn id="78" idx="1"/>
          </p:cNvCxnSpPr>
          <p:nvPr/>
        </p:nvCxnSpPr>
        <p:spPr>
          <a:xfrm rot="16200000" flipH="1">
            <a:off x="3902475" y="1740954"/>
            <a:ext cx="30341" cy="5362727"/>
          </a:xfrm>
          <a:prstGeom prst="curvedConnector3">
            <a:avLst>
              <a:gd name="adj1" fmla="val -792067"/>
            </a:avLst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 36"/>
          <p:cNvSpPr/>
          <p:nvPr/>
        </p:nvSpPr>
        <p:spPr>
          <a:xfrm>
            <a:off x="3893947" y="4114800"/>
            <a:ext cx="162909" cy="139740"/>
          </a:xfrm>
          <a:prstGeom prst="ellipse">
            <a:avLst/>
          </a:prstGeom>
          <a:noFill/>
          <a:ln w="1905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" name="Curved Connector 3"/>
          <p:cNvCxnSpPr>
            <a:stCxn id="80" idx="4"/>
            <a:endCxn id="78" idx="4"/>
          </p:cNvCxnSpPr>
          <p:nvPr/>
        </p:nvCxnSpPr>
        <p:spPr>
          <a:xfrm rot="5400000" flipH="1" flipV="1">
            <a:off x="4194121" y="2468924"/>
            <a:ext cx="298935" cy="4726367"/>
          </a:xfrm>
          <a:prstGeom prst="curvedConnector3">
            <a:avLst>
              <a:gd name="adj1" fmla="val -76471"/>
            </a:avLst>
          </a:prstGeom>
          <a:ln w="28575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16200000" flipH="1">
            <a:off x="3980656" y="5105398"/>
            <a:ext cx="152400" cy="15240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74" idx="5"/>
          </p:cNvCxnSpPr>
          <p:nvPr/>
        </p:nvCxnSpPr>
        <p:spPr>
          <a:xfrm>
            <a:off x="1344046" y="4652299"/>
            <a:ext cx="3208904" cy="23769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056856" y="4623869"/>
            <a:ext cx="3208904" cy="23769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74" idx="5"/>
          </p:cNvCxnSpPr>
          <p:nvPr/>
        </p:nvCxnSpPr>
        <p:spPr>
          <a:xfrm>
            <a:off x="1344046" y="4652299"/>
            <a:ext cx="5875110" cy="237695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46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smtClean="0">
                <a:latin typeface="Times" charset="0"/>
              </a:rPr>
              <a:t>Even more complex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39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1" name="Oval 10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41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3" name="Straight Arrow Connector 12"/>
          <p:cNvCxnSpPr>
            <a:endCxn id="44041" idx="0"/>
          </p:cNvCxnSpPr>
          <p:nvPr/>
        </p:nvCxnSpPr>
        <p:spPr>
          <a:xfrm rot="16200000" flipH="1">
            <a:off x="2687638" y="5105400"/>
            <a:ext cx="3048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43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44044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44045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47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9" name="Oval 18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49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1" name="Straight Arrow Connector 20"/>
          <p:cNvCxnSpPr>
            <a:stCxn id="17" idx="4"/>
            <a:endCxn id="44049" idx="0"/>
          </p:cNvCxnSpPr>
          <p:nvPr/>
        </p:nvCxnSpPr>
        <p:spPr>
          <a:xfrm rot="16200000" flipH="1">
            <a:off x="3484563" y="5105400"/>
            <a:ext cx="3048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20528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2" name="TextBox 22"/>
          <p:cNvSpPr txBox="1">
            <a:spLocks noChangeArrowheads="1"/>
          </p:cNvSpPr>
          <p:nvPr/>
        </p:nvSpPr>
        <p:spPr bwMode="auto">
          <a:xfrm>
            <a:off x="418465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420528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4" name="TextBox 24"/>
          <p:cNvSpPr txBox="1">
            <a:spLocks noChangeArrowheads="1"/>
          </p:cNvSpPr>
          <p:nvPr/>
        </p:nvSpPr>
        <p:spPr bwMode="auto">
          <a:xfrm>
            <a:off x="418465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>
            <a:endCxn id="44054" idx="0"/>
          </p:cNvCxnSpPr>
          <p:nvPr/>
        </p:nvCxnSpPr>
        <p:spPr>
          <a:xfrm rot="16200000" flipH="1">
            <a:off x="4281488" y="5105400"/>
            <a:ext cx="3048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024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7" name="TextBox 27"/>
          <p:cNvSpPr txBox="1">
            <a:spLocks noChangeArrowheads="1"/>
          </p:cNvSpPr>
          <p:nvPr/>
        </p:nvSpPr>
        <p:spPr bwMode="auto">
          <a:xfrm>
            <a:off x="5003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9" name="Oval 28"/>
          <p:cNvSpPr/>
          <p:nvPr/>
        </p:nvSpPr>
        <p:spPr>
          <a:xfrm>
            <a:off x="5024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9" name="TextBox 29"/>
          <p:cNvSpPr txBox="1">
            <a:spLocks noChangeArrowheads="1"/>
          </p:cNvSpPr>
          <p:nvPr/>
        </p:nvSpPr>
        <p:spPr bwMode="auto">
          <a:xfrm>
            <a:off x="5003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sp>
        <p:nvSpPr>
          <p:cNvPr id="44060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44061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062" name="TextBox 33"/>
          <p:cNvSpPr txBox="1">
            <a:spLocks noChangeArrowheads="1"/>
          </p:cNvSpPr>
          <p:nvPr/>
        </p:nvSpPr>
        <p:spPr bwMode="auto">
          <a:xfrm>
            <a:off x="4279900" y="3886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4063" name="TextBox 34"/>
          <p:cNvSpPr txBox="1">
            <a:spLocks noChangeArrowheads="1"/>
          </p:cNvSpPr>
          <p:nvPr/>
        </p:nvSpPr>
        <p:spPr bwMode="auto">
          <a:xfrm>
            <a:off x="5041900" y="3886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42" name="Straight Arrow Connector 41"/>
          <p:cNvCxnSpPr>
            <a:endCxn id="44059" idx="0"/>
          </p:cNvCxnSpPr>
          <p:nvPr/>
        </p:nvCxnSpPr>
        <p:spPr>
          <a:xfrm rot="5400000">
            <a:off x="5102226" y="5103812"/>
            <a:ext cx="304800" cy="3175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65" name="TextBox 42"/>
          <p:cNvSpPr txBox="1">
            <a:spLocks noChangeArrowheads="1"/>
          </p:cNvSpPr>
          <p:nvPr/>
        </p:nvSpPr>
        <p:spPr bwMode="auto">
          <a:xfrm>
            <a:off x="5661025" y="3897313"/>
            <a:ext cx="414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3062288" y="4716463"/>
            <a:ext cx="360362" cy="7937"/>
          </a:xfrm>
          <a:prstGeom prst="straightConnector1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148013" y="4673600"/>
            <a:ext cx="90487" cy="92075"/>
          </a:xfrm>
          <a:prstGeom prst="ellipse">
            <a:avLst/>
          </a:prstGeom>
          <a:noFill/>
          <a:ln>
            <a:solidFill>
              <a:srgbClr val="238D4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3857625" y="4716463"/>
            <a:ext cx="360363" cy="7937"/>
          </a:xfrm>
          <a:prstGeom prst="straightConnector1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3933825" y="4672013"/>
            <a:ext cx="92075" cy="90487"/>
          </a:xfrm>
          <a:prstGeom prst="ellipse">
            <a:avLst/>
          </a:prstGeom>
          <a:noFill/>
          <a:ln>
            <a:solidFill>
              <a:srgbClr val="238D4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4678363" y="4716463"/>
            <a:ext cx="360362" cy="7937"/>
          </a:xfrm>
          <a:prstGeom prst="straightConnector1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4745038" y="4673600"/>
            <a:ext cx="90487" cy="92075"/>
          </a:xfrm>
          <a:prstGeom prst="ellipse">
            <a:avLst/>
          </a:prstGeom>
          <a:noFill/>
          <a:ln>
            <a:solidFill>
              <a:srgbClr val="238D4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9" name="Straight Connector 68"/>
          <p:cNvCxnSpPr>
            <a:stCxn id="44041" idx="3"/>
            <a:endCxn id="17" idx="3"/>
          </p:cNvCxnSpPr>
          <p:nvPr/>
        </p:nvCxnSpPr>
        <p:spPr>
          <a:xfrm flipV="1">
            <a:off x="3089275" y="4886325"/>
            <a:ext cx="385763" cy="571500"/>
          </a:xfrm>
          <a:prstGeom prst="line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3886200" y="4876800"/>
            <a:ext cx="385763" cy="571500"/>
          </a:xfrm>
          <a:prstGeom prst="line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683125" y="4886325"/>
            <a:ext cx="427038" cy="581025"/>
          </a:xfrm>
          <a:prstGeom prst="line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6200000" flipH="1">
            <a:off x="3200400" y="5105400"/>
            <a:ext cx="152400" cy="152400"/>
          </a:xfrm>
          <a:prstGeom prst="line">
            <a:avLst/>
          </a:prstGeom>
          <a:ln>
            <a:solidFill>
              <a:srgbClr val="238D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>
            <a:off x="3962400" y="5105400"/>
            <a:ext cx="152400" cy="152400"/>
          </a:xfrm>
          <a:prstGeom prst="line">
            <a:avLst/>
          </a:prstGeom>
          <a:ln>
            <a:solidFill>
              <a:srgbClr val="238D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4800600" y="5105400"/>
            <a:ext cx="152400" cy="152400"/>
          </a:xfrm>
          <a:prstGeom prst="line">
            <a:avLst/>
          </a:prstGeom>
          <a:ln>
            <a:solidFill>
              <a:srgbClr val="238D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10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410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10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439738" y="162718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Even more complex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39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1" name="Oval 10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41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3" name="Straight Arrow Connector 12"/>
          <p:cNvCxnSpPr>
            <a:endCxn id="44041" idx="0"/>
          </p:cNvCxnSpPr>
          <p:nvPr/>
        </p:nvCxnSpPr>
        <p:spPr>
          <a:xfrm rot="16200000" flipH="1">
            <a:off x="2687638" y="5105400"/>
            <a:ext cx="3048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43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44044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44045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47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9" name="Oval 18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49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1" name="Straight Arrow Connector 20"/>
          <p:cNvCxnSpPr>
            <a:stCxn id="17" idx="4"/>
            <a:endCxn id="44049" idx="0"/>
          </p:cNvCxnSpPr>
          <p:nvPr/>
        </p:nvCxnSpPr>
        <p:spPr>
          <a:xfrm rot="16200000" flipH="1">
            <a:off x="3484563" y="5105400"/>
            <a:ext cx="3048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20528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2" name="TextBox 22"/>
          <p:cNvSpPr txBox="1">
            <a:spLocks noChangeArrowheads="1"/>
          </p:cNvSpPr>
          <p:nvPr/>
        </p:nvSpPr>
        <p:spPr bwMode="auto">
          <a:xfrm>
            <a:off x="418465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420528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4" name="TextBox 24"/>
          <p:cNvSpPr txBox="1">
            <a:spLocks noChangeArrowheads="1"/>
          </p:cNvSpPr>
          <p:nvPr/>
        </p:nvSpPr>
        <p:spPr bwMode="auto">
          <a:xfrm>
            <a:off x="418465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>
            <a:endCxn id="44054" idx="0"/>
          </p:cNvCxnSpPr>
          <p:nvPr/>
        </p:nvCxnSpPr>
        <p:spPr>
          <a:xfrm rot="16200000" flipH="1">
            <a:off x="4281488" y="5105400"/>
            <a:ext cx="304800" cy="0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024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7" name="TextBox 27"/>
          <p:cNvSpPr txBox="1">
            <a:spLocks noChangeArrowheads="1"/>
          </p:cNvSpPr>
          <p:nvPr/>
        </p:nvSpPr>
        <p:spPr bwMode="auto">
          <a:xfrm>
            <a:off x="5003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9" name="Oval 28"/>
          <p:cNvSpPr/>
          <p:nvPr/>
        </p:nvSpPr>
        <p:spPr>
          <a:xfrm>
            <a:off x="5024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059" name="TextBox 29"/>
          <p:cNvSpPr txBox="1">
            <a:spLocks noChangeArrowheads="1"/>
          </p:cNvSpPr>
          <p:nvPr/>
        </p:nvSpPr>
        <p:spPr bwMode="auto">
          <a:xfrm>
            <a:off x="5003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sp>
        <p:nvSpPr>
          <p:cNvPr id="44060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44061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4062" name="TextBox 33"/>
          <p:cNvSpPr txBox="1">
            <a:spLocks noChangeArrowheads="1"/>
          </p:cNvSpPr>
          <p:nvPr/>
        </p:nvSpPr>
        <p:spPr bwMode="auto">
          <a:xfrm>
            <a:off x="4279900" y="3886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4063" name="TextBox 34"/>
          <p:cNvSpPr txBox="1">
            <a:spLocks noChangeArrowheads="1"/>
          </p:cNvSpPr>
          <p:nvPr/>
        </p:nvSpPr>
        <p:spPr bwMode="auto">
          <a:xfrm>
            <a:off x="5041900" y="3886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cxnSp>
        <p:nvCxnSpPr>
          <p:cNvPr id="42" name="Straight Arrow Connector 41"/>
          <p:cNvCxnSpPr>
            <a:endCxn id="44059" idx="0"/>
          </p:cNvCxnSpPr>
          <p:nvPr/>
        </p:nvCxnSpPr>
        <p:spPr>
          <a:xfrm rot="5400000">
            <a:off x="5102226" y="5103812"/>
            <a:ext cx="304800" cy="3175"/>
          </a:xfrm>
          <a:prstGeom prst="straightConnector1">
            <a:avLst/>
          </a:prstGeom>
          <a:ln w="19050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065" name="TextBox 42"/>
          <p:cNvSpPr txBox="1">
            <a:spLocks noChangeArrowheads="1"/>
          </p:cNvSpPr>
          <p:nvPr/>
        </p:nvSpPr>
        <p:spPr bwMode="auto">
          <a:xfrm>
            <a:off x="5661025" y="3897313"/>
            <a:ext cx="4143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3062288" y="4716463"/>
            <a:ext cx="360362" cy="7937"/>
          </a:xfrm>
          <a:prstGeom prst="straightConnector1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/>
          <p:nvPr/>
        </p:nvSpPr>
        <p:spPr>
          <a:xfrm>
            <a:off x="3148013" y="4673600"/>
            <a:ext cx="90487" cy="92075"/>
          </a:xfrm>
          <a:prstGeom prst="ellipse">
            <a:avLst/>
          </a:prstGeom>
          <a:noFill/>
          <a:ln>
            <a:solidFill>
              <a:srgbClr val="238D4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3857625" y="4716463"/>
            <a:ext cx="360363" cy="7937"/>
          </a:xfrm>
          <a:prstGeom prst="straightConnector1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Oval 64"/>
          <p:cNvSpPr/>
          <p:nvPr/>
        </p:nvSpPr>
        <p:spPr>
          <a:xfrm>
            <a:off x="3933825" y="4672013"/>
            <a:ext cx="92075" cy="90487"/>
          </a:xfrm>
          <a:prstGeom prst="ellipse">
            <a:avLst/>
          </a:prstGeom>
          <a:noFill/>
          <a:ln>
            <a:solidFill>
              <a:srgbClr val="238D4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6" name="Straight Arrow Connector 65"/>
          <p:cNvCxnSpPr/>
          <p:nvPr/>
        </p:nvCxnSpPr>
        <p:spPr>
          <a:xfrm flipV="1">
            <a:off x="4678363" y="4716463"/>
            <a:ext cx="360362" cy="7937"/>
          </a:xfrm>
          <a:prstGeom prst="straightConnector1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4745038" y="4673600"/>
            <a:ext cx="90487" cy="92075"/>
          </a:xfrm>
          <a:prstGeom prst="ellipse">
            <a:avLst/>
          </a:prstGeom>
          <a:noFill/>
          <a:ln>
            <a:solidFill>
              <a:srgbClr val="238D4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9" name="Straight Connector 68"/>
          <p:cNvCxnSpPr>
            <a:stCxn id="44041" idx="3"/>
            <a:endCxn id="17" idx="3"/>
          </p:cNvCxnSpPr>
          <p:nvPr/>
        </p:nvCxnSpPr>
        <p:spPr>
          <a:xfrm flipV="1">
            <a:off x="3089275" y="4886325"/>
            <a:ext cx="385763" cy="571500"/>
          </a:xfrm>
          <a:prstGeom prst="line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3886200" y="4876800"/>
            <a:ext cx="385763" cy="571500"/>
          </a:xfrm>
          <a:prstGeom prst="line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4683125" y="4886325"/>
            <a:ext cx="427038" cy="581025"/>
          </a:xfrm>
          <a:prstGeom prst="line">
            <a:avLst/>
          </a:prstGeom>
          <a:ln w="12700">
            <a:solidFill>
              <a:srgbClr val="238D4B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rot="16200000" flipH="1">
            <a:off x="3200400" y="5105400"/>
            <a:ext cx="152400" cy="152400"/>
          </a:xfrm>
          <a:prstGeom prst="line">
            <a:avLst/>
          </a:prstGeom>
          <a:ln>
            <a:solidFill>
              <a:srgbClr val="238D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16200000" flipH="1">
            <a:off x="3962400" y="5105400"/>
            <a:ext cx="152400" cy="152400"/>
          </a:xfrm>
          <a:prstGeom prst="line">
            <a:avLst/>
          </a:prstGeom>
          <a:ln>
            <a:solidFill>
              <a:srgbClr val="238D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16200000" flipH="1">
            <a:off x="4800600" y="5105400"/>
            <a:ext cx="152400" cy="152400"/>
          </a:xfrm>
          <a:prstGeom prst="line">
            <a:avLst/>
          </a:prstGeom>
          <a:ln>
            <a:solidFill>
              <a:srgbClr val="238D4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104" name="TextBox 5"/>
          <p:cNvSpPr txBox="1">
            <a:spLocks noChangeArrowheads="1"/>
          </p:cNvSpPr>
          <p:nvPr/>
        </p:nvSpPr>
        <p:spPr bwMode="auto">
          <a:xfrm>
            <a:off x="2133600" y="22098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44105" name="TextBox 6"/>
          <p:cNvSpPr txBox="1">
            <a:spLocks noChangeArrowheads="1"/>
          </p:cNvSpPr>
          <p:nvPr/>
        </p:nvSpPr>
        <p:spPr bwMode="auto">
          <a:xfrm>
            <a:off x="1600200" y="25225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106" name="TextBox 7"/>
          <p:cNvSpPr txBox="1">
            <a:spLocks noChangeArrowheads="1"/>
          </p:cNvSpPr>
          <p:nvPr/>
        </p:nvSpPr>
        <p:spPr bwMode="auto">
          <a:xfrm>
            <a:off x="1600200" y="28352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7753350" y="4724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TextBox 93"/>
          <p:cNvSpPr txBox="1">
            <a:spLocks noChangeArrowheads="1"/>
          </p:cNvSpPr>
          <p:nvPr/>
        </p:nvSpPr>
        <p:spPr bwMode="auto">
          <a:xfrm>
            <a:off x="7732712" y="47244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83" name="Oval 82"/>
          <p:cNvSpPr/>
          <p:nvPr/>
        </p:nvSpPr>
        <p:spPr>
          <a:xfrm>
            <a:off x="7753350" y="54864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6" name="TextBox 95"/>
          <p:cNvSpPr txBox="1">
            <a:spLocks noChangeArrowheads="1"/>
          </p:cNvSpPr>
          <p:nvPr/>
        </p:nvSpPr>
        <p:spPr bwMode="auto">
          <a:xfrm>
            <a:off x="7732712" y="54864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89" name="Straight Arrow Connector 88"/>
          <p:cNvCxnSpPr/>
          <p:nvPr/>
        </p:nvCxnSpPr>
        <p:spPr>
          <a:xfrm rot="16200000" flipH="1">
            <a:off x="7829550" y="53340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Freeform 89"/>
          <p:cNvSpPr/>
          <p:nvPr/>
        </p:nvSpPr>
        <p:spPr>
          <a:xfrm>
            <a:off x="7575550" y="4343400"/>
            <a:ext cx="890587" cy="517525"/>
          </a:xfrm>
          <a:custGeom>
            <a:avLst/>
            <a:gdLst>
              <a:gd name="connsiteX0" fmla="*/ 629265 w 890981"/>
              <a:gd name="connsiteY0" fmla="*/ 517692 h 517692"/>
              <a:gd name="connsiteX1" fmla="*/ 800882 w 890981"/>
              <a:gd name="connsiteY1" fmla="*/ 191631 h 517692"/>
              <a:gd name="connsiteX2" fmla="*/ 88669 w 890981"/>
              <a:gd name="connsiteY2" fmla="*/ 37182 h 517692"/>
              <a:gd name="connsiteX3" fmla="*/ 268868 w 890981"/>
              <a:gd name="connsiteY3" fmla="*/ 414725 h 517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981" h="517692">
                <a:moveTo>
                  <a:pt x="629265" y="517692"/>
                </a:moveTo>
                <a:cubicBezTo>
                  <a:pt x="760123" y="394704"/>
                  <a:pt x="890981" y="271716"/>
                  <a:pt x="800882" y="191631"/>
                </a:cubicBezTo>
                <a:cubicBezTo>
                  <a:pt x="710783" y="111546"/>
                  <a:pt x="177338" y="0"/>
                  <a:pt x="88669" y="37182"/>
                </a:cubicBezTo>
                <a:cubicBezTo>
                  <a:pt x="0" y="74364"/>
                  <a:pt x="268868" y="414725"/>
                  <a:pt x="268868" y="414725"/>
                </a:cubicBezTo>
              </a:path>
            </a:pathLst>
          </a:custGeom>
          <a:ln w="12700">
            <a:solidFill>
              <a:schemeClr val="tx1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Freeform 92"/>
          <p:cNvSpPr/>
          <p:nvPr/>
        </p:nvSpPr>
        <p:spPr>
          <a:xfrm>
            <a:off x="8178800" y="5057775"/>
            <a:ext cx="361950" cy="773113"/>
          </a:xfrm>
          <a:custGeom>
            <a:avLst/>
            <a:gdLst>
              <a:gd name="connsiteX0" fmla="*/ 8581 w 361827"/>
              <a:gd name="connsiteY0" fmla="*/ 772249 h 772249"/>
              <a:gd name="connsiteX1" fmla="*/ 360397 w 361827"/>
              <a:gd name="connsiteY1" fmla="*/ 343221 h 772249"/>
              <a:gd name="connsiteX2" fmla="*/ 0 w 361827"/>
              <a:gd name="connsiteY2" fmla="*/ 0 h 7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827" h="772249">
                <a:moveTo>
                  <a:pt x="8581" y="772249"/>
                </a:moveTo>
                <a:cubicBezTo>
                  <a:pt x="185204" y="622089"/>
                  <a:pt x="361827" y="471929"/>
                  <a:pt x="360397" y="343221"/>
                </a:cubicBezTo>
                <a:cubicBezTo>
                  <a:pt x="358967" y="214513"/>
                  <a:pt x="0" y="0"/>
                  <a:pt x="0" y="0"/>
                </a:cubicBezTo>
              </a:path>
            </a:pathLst>
          </a:custGeom>
          <a:ln w="12700">
            <a:solidFill>
              <a:schemeClr val="tx1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5" name="Oval 94"/>
          <p:cNvSpPr/>
          <p:nvPr/>
        </p:nvSpPr>
        <p:spPr>
          <a:xfrm>
            <a:off x="7910512" y="4360863"/>
            <a:ext cx="92075" cy="904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TextBox 103"/>
          <p:cNvSpPr txBox="1">
            <a:spLocks noChangeArrowheads="1"/>
          </p:cNvSpPr>
          <p:nvPr/>
        </p:nvSpPr>
        <p:spPr bwMode="auto">
          <a:xfrm>
            <a:off x="8383587" y="4343400"/>
            <a:ext cx="36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98" name="TextBox 104"/>
          <p:cNvSpPr txBox="1">
            <a:spLocks noChangeArrowheads="1"/>
          </p:cNvSpPr>
          <p:nvPr/>
        </p:nvSpPr>
        <p:spPr bwMode="auto">
          <a:xfrm>
            <a:off x="8612187" y="5257800"/>
            <a:ext cx="36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99" name="TextBox 105"/>
          <p:cNvSpPr txBox="1">
            <a:spLocks noChangeArrowheads="1"/>
          </p:cNvSpPr>
          <p:nvPr/>
        </p:nvSpPr>
        <p:spPr bwMode="auto">
          <a:xfrm>
            <a:off x="7366773" y="5105400"/>
            <a:ext cx="35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≤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1" name="Straight Connector 100"/>
          <p:cNvCxnSpPr/>
          <p:nvPr/>
        </p:nvCxnSpPr>
        <p:spPr>
          <a:xfrm rot="16200000" flipH="1">
            <a:off x="8419251" y="5459380"/>
            <a:ext cx="152400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Right Arrow 102"/>
          <p:cNvSpPr/>
          <p:nvPr/>
        </p:nvSpPr>
        <p:spPr>
          <a:xfrm>
            <a:off x="6400800" y="48006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632744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Two dimensional</a:t>
            </a:r>
          </a:p>
        </p:txBody>
      </p:sp>
      <p:sp>
        <p:nvSpPr>
          <p:cNvPr id="45061" name="TextBox 5"/>
          <p:cNvSpPr txBox="1">
            <a:spLocks noChangeArrowheads="1"/>
          </p:cNvSpPr>
          <p:nvPr/>
        </p:nvSpPr>
        <p:spPr bwMode="auto">
          <a:xfrm>
            <a:off x="609600" y="2133600"/>
            <a:ext cx="4953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for (i=1; i&lt;n; i++)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for (j=1; j&lt;n; j++)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  a[i][j]=a[i][j-1]+a[i-1][j];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}}</a:t>
            </a:r>
          </a:p>
          <a:p>
            <a:r>
              <a:rPr lang="en-US" sz="20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64" name="TextBox 6"/>
          <p:cNvSpPr txBox="1">
            <a:spLocks noChangeArrowheads="1"/>
          </p:cNvSpPr>
          <p:nvPr/>
        </p:nvSpPr>
        <p:spPr bwMode="auto">
          <a:xfrm>
            <a:off x="457200" y="264795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4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632744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Two dimensional</a:t>
            </a:r>
          </a:p>
        </p:txBody>
      </p:sp>
      <p:sp>
        <p:nvSpPr>
          <p:cNvPr id="45061" name="TextBox 5"/>
          <p:cNvSpPr txBox="1">
            <a:spLocks noChangeArrowheads="1"/>
          </p:cNvSpPr>
          <p:nvPr/>
        </p:nvSpPr>
        <p:spPr bwMode="auto">
          <a:xfrm>
            <a:off x="609600" y="2133600"/>
            <a:ext cx="4953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for (i=1; i&lt;n; i++)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for (j=1; j&lt;n; j++)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  a[i][j]=a[i][j-1]+a[i-1][j];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}}</a:t>
            </a:r>
          </a:p>
          <a:p>
            <a:r>
              <a:rPr lang="en-US" sz="20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45113" name="TextBox 57"/>
          <p:cNvSpPr txBox="1">
            <a:spLocks noChangeArrowheads="1"/>
          </p:cNvSpPr>
          <p:nvPr/>
        </p:nvSpPr>
        <p:spPr bwMode="auto">
          <a:xfrm>
            <a:off x="936625" y="3779837"/>
            <a:ext cx="3048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][1] = a[1][0] + a[0][1]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][2] = a[1</a:t>
            </a:r>
            <a:r>
              <a:rPr lang="en-US" sz="2000" dirty="0" smtClean="0">
                <a:solidFill>
                  <a:srgbClr val="FF0000"/>
                </a:solidFill>
              </a:rPr>
              <a:t>][1] </a:t>
            </a:r>
            <a:r>
              <a:rPr lang="en-US" sz="2000" dirty="0">
                <a:solidFill>
                  <a:srgbClr val="FF0000"/>
                </a:solidFill>
              </a:rPr>
              <a:t>+ a[0][2]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][3] = a[1][2] + a[0][3]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][4] = a[1][3] + a[0][4] </a:t>
            </a:r>
          </a:p>
          <a:p>
            <a:endParaRPr lang="en-US" dirty="0"/>
          </a:p>
        </p:txBody>
      </p:sp>
      <p:sp>
        <p:nvSpPr>
          <p:cNvPr id="64" name="TextBox 6"/>
          <p:cNvSpPr txBox="1">
            <a:spLocks noChangeArrowheads="1"/>
          </p:cNvSpPr>
          <p:nvPr/>
        </p:nvSpPr>
        <p:spPr bwMode="auto">
          <a:xfrm>
            <a:off x="457200" y="264795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4" name="TextBox 128"/>
          <p:cNvSpPr txBox="1">
            <a:spLocks noChangeArrowheads="1"/>
          </p:cNvSpPr>
          <p:nvPr/>
        </p:nvSpPr>
        <p:spPr bwMode="auto">
          <a:xfrm flipH="1">
            <a:off x="265112" y="38100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75" name="TextBox 128"/>
          <p:cNvSpPr txBox="1">
            <a:spLocks noChangeArrowheads="1"/>
          </p:cNvSpPr>
          <p:nvPr/>
        </p:nvSpPr>
        <p:spPr bwMode="auto">
          <a:xfrm flipH="1">
            <a:off x="265112" y="4358622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76" name="TextBox 128"/>
          <p:cNvSpPr txBox="1">
            <a:spLocks noChangeArrowheads="1"/>
          </p:cNvSpPr>
          <p:nvPr/>
        </p:nvSpPr>
        <p:spPr bwMode="auto">
          <a:xfrm flipH="1">
            <a:off x="265112" y="5044422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7" name="TextBox 128"/>
          <p:cNvSpPr txBox="1">
            <a:spLocks noChangeArrowheads="1"/>
          </p:cNvSpPr>
          <p:nvPr/>
        </p:nvSpPr>
        <p:spPr bwMode="auto">
          <a:xfrm flipH="1">
            <a:off x="265112" y="5573994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78" name="TextBox 57"/>
          <p:cNvSpPr txBox="1">
            <a:spLocks noChangeArrowheads="1"/>
          </p:cNvSpPr>
          <p:nvPr/>
        </p:nvSpPr>
        <p:spPr bwMode="auto">
          <a:xfrm>
            <a:off x="3984625" y="3797299"/>
            <a:ext cx="3048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1]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0]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1]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2]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1]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2]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3]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2]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3]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4]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3]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4] </a:t>
            </a:r>
          </a:p>
          <a:p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2051050" y="4383369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1060450" y="3834747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1" name="Straight Connector 80"/>
          <p:cNvCxnSpPr>
            <a:endCxn id="79" idx="1"/>
          </p:cNvCxnSpPr>
          <p:nvPr/>
        </p:nvCxnSpPr>
        <p:spPr>
          <a:xfrm>
            <a:off x="1746250" y="4139547"/>
            <a:ext cx="405233" cy="288459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Oval 82"/>
          <p:cNvSpPr/>
          <p:nvPr/>
        </p:nvSpPr>
        <p:spPr>
          <a:xfrm>
            <a:off x="2101266" y="4997547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1110666" y="4448925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5" name="Straight Connector 84"/>
          <p:cNvCxnSpPr>
            <a:endCxn id="83" idx="1"/>
          </p:cNvCxnSpPr>
          <p:nvPr/>
        </p:nvCxnSpPr>
        <p:spPr>
          <a:xfrm>
            <a:off x="1796466" y="4753725"/>
            <a:ext cx="405233" cy="288459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2151483" y="5669193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1078333" y="5057406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8" name="Straight Connector 97"/>
          <p:cNvCxnSpPr>
            <a:endCxn id="86" idx="1"/>
          </p:cNvCxnSpPr>
          <p:nvPr/>
        </p:nvCxnSpPr>
        <p:spPr>
          <a:xfrm>
            <a:off x="1846683" y="5425371"/>
            <a:ext cx="405233" cy="288459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5219700" y="4448925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4126916" y="3848100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1" name="Straight Connector 100"/>
          <p:cNvCxnSpPr/>
          <p:nvPr/>
        </p:nvCxnSpPr>
        <p:spPr>
          <a:xfrm>
            <a:off x="4814467" y="4119892"/>
            <a:ext cx="405233" cy="288459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Oval 123"/>
          <p:cNvSpPr/>
          <p:nvPr/>
        </p:nvSpPr>
        <p:spPr>
          <a:xfrm>
            <a:off x="5117516" y="5057406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4126916" y="4450044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6" name="Straight Connector 125"/>
          <p:cNvCxnSpPr>
            <a:endCxn id="124" idx="1"/>
          </p:cNvCxnSpPr>
          <p:nvPr/>
        </p:nvCxnSpPr>
        <p:spPr>
          <a:xfrm>
            <a:off x="4812716" y="4813584"/>
            <a:ext cx="405233" cy="288459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7" name="Oval 126"/>
          <p:cNvSpPr/>
          <p:nvPr/>
        </p:nvSpPr>
        <p:spPr>
          <a:xfrm>
            <a:off x="5117516" y="5661588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4126916" y="4997547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0" name="Straight Connector 129"/>
          <p:cNvCxnSpPr>
            <a:endCxn id="127" idx="1"/>
          </p:cNvCxnSpPr>
          <p:nvPr/>
        </p:nvCxnSpPr>
        <p:spPr>
          <a:xfrm>
            <a:off x="4812716" y="5417766"/>
            <a:ext cx="405233" cy="288459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Box 130"/>
          <p:cNvSpPr txBox="1">
            <a:spLocks noChangeArrowheads="1"/>
          </p:cNvSpPr>
          <p:nvPr/>
        </p:nvSpPr>
        <p:spPr bwMode="auto">
          <a:xfrm>
            <a:off x="2465387" y="6043512"/>
            <a:ext cx="3097213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</a:rPr>
              <a:t>Loop carried </a:t>
            </a:r>
            <a:r>
              <a:rPr lang="en-US" sz="1800" dirty="0" smtClean="0">
                <a:solidFill>
                  <a:srgbClr val="008000"/>
                </a:solidFill>
              </a:rPr>
              <a:t>dependences</a:t>
            </a:r>
            <a:endParaRPr lang="en-US" sz="1800" dirty="0">
              <a:solidFill>
                <a:srgbClr val="008000"/>
              </a:solidFill>
            </a:endParaRPr>
          </a:p>
        </p:txBody>
      </p:sp>
      <p:sp>
        <p:nvSpPr>
          <p:cNvPr id="32" name="TextBox 128"/>
          <p:cNvSpPr txBox="1">
            <a:spLocks noChangeArrowheads="1"/>
          </p:cNvSpPr>
          <p:nvPr/>
        </p:nvSpPr>
        <p:spPr bwMode="auto">
          <a:xfrm flipH="1">
            <a:off x="2117725" y="3279775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33" name="TextBox 128"/>
          <p:cNvSpPr txBox="1">
            <a:spLocks noChangeArrowheads="1"/>
          </p:cNvSpPr>
          <p:nvPr/>
        </p:nvSpPr>
        <p:spPr bwMode="auto">
          <a:xfrm flipH="1">
            <a:off x="5117516" y="3260725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27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Data Dependence</a:t>
            </a:r>
          </a:p>
        </p:txBody>
      </p:sp>
      <p:sp>
        <p:nvSpPr>
          <p:cNvPr id="35845" name="TextBox 5"/>
          <p:cNvSpPr txBox="1">
            <a:spLocks noChangeArrowheads="1"/>
          </p:cNvSpPr>
          <p:nvPr/>
        </p:nvSpPr>
        <p:spPr bwMode="auto">
          <a:xfrm>
            <a:off x="1600200" y="1371600"/>
            <a:ext cx="5307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Flow dependence (True dependence)</a:t>
            </a:r>
          </a:p>
        </p:txBody>
      </p:sp>
      <p:sp>
        <p:nvSpPr>
          <p:cNvPr id="35846" name="TextBox 6"/>
          <p:cNvSpPr txBox="1">
            <a:spLocks noChangeArrowheads="1"/>
          </p:cNvSpPr>
          <p:nvPr/>
        </p:nvSpPr>
        <p:spPr bwMode="auto">
          <a:xfrm>
            <a:off x="2286000" y="2971800"/>
            <a:ext cx="2508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Anti dependence</a:t>
            </a:r>
          </a:p>
        </p:txBody>
      </p:sp>
      <p:sp>
        <p:nvSpPr>
          <p:cNvPr id="35847" name="TextBox 7"/>
          <p:cNvSpPr txBox="1">
            <a:spLocks noChangeArrowheads="1"/>
          </p:cNvSpPr>
          <p:nvPr/>
        </p:nvSpPr>
        <p:spPr bwMode="auto">
          <a:xfrm>
            <a:off x="2286000" y="4343400"/>
            <a:ext cx="2889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Output dependence</a:t>
            </a:r>
          </a:p>
        </p:txBody>
      </p:sp>
      <p:sp>
        <p:nvSpPr>
          <p:cNvPr id="35848" name="TextBox 8"/>
          <p:cNvSpPr txBox="1">
            <a:spLocks noChangeArrowheads="1"/>
          </p:cNvSpPr>
          <p:nvPr/>
        </p:nvSpPr>
        <p:spPr bwMode="auto">
          <a:xfrm>
            <a:off x="457200" y="2057400"/>
            <a:ext cx="15827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S1: X = A+B</a:t>
            </a:r>
          </a:p>
          <a:p>
            <a:r>
              <a:rPr lang="en-US" sz="2000">
                <a:solidFill>
                  <a:srgbClr val="0000FF"/>
                </a:solidFill>
              </a:rPr>
              <a:t>S2: C= X+A</a:t>
            </a:r>
          </a:p>
        </p:txBody>
      </p:sp>
      <p:sp>
        <p:nvSpPr>
          <p:cNvPr id="35849" name="TextBox 9"/>
          <p:cNvSpPr txBox="1">
            <a:spLocks noChangeArrowheads="1"/>
          </p:cNvSpPr>
          <p:nvPr/>
        </p:nvSpPr>
        <p:spPr bwMode="auto">
          <a:xfrm>
            <a:off x="457200" y="3581400"/>
            <a:ext cx="17097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S1: A = X + B</a:t>
            </a:r>
          </a:p>
          <a:p>
            <a:r>
              <a:rPr lang="en-US" sz="2000">
                <a:solidFill>
                  <a:srgbClr val="0000FF"/>
                </a:solidFill>
              </a:rPr>
              <a:t>S2: X= C + D</a:t>
            </a:r>
          </a:p>
        </p:txBody>
      </p:sp>
      <p:sp>
        <p:nvSpPr>
          <p:cNvPr id="35850" name="TextBox 10"/>
          <p:cNvSpPr txBox="1">
            <a:spLocks noChangeArrowheads="1"/>
          </p:cNvSpPr>
          <p:nvPr/>
        </p:nvSpPr>
        <p:spPr bwMode="auto">
          <a:xfrm>
            <a:off x="457200" y="4800600"/>
            <a:ext cx="1695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S1: X = A+B</a:t>
            </a:r>
          </a:p>
          <a:p>
            <a:r>
              <a:rPr lang="en-US" sz="2000">
                <a:solidFill>
                  <a:srgbClr val="0000FF"/>
                </a:solidFill>
              </a:rPr>
              <a:t>S2: X= C + D</a:t>
            </a:r>
          </a:p>
        </p:txBody>
      </p:sp>
      <p:sp>
        <p:nvSpPr>
          <p:cNvPr id="12" name="Oval 11"/>
          <p:cNvSpPr/>
          <p:nvPr/>
        </p:nvSpPr>
        <p:spPr>
          <a:xfrm>
            <a:off x="5773738" y="1828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2" name="TextBox 12"/>
          <p:cNvSpPr txBox="1">
            <a:spLocks noChangeArrowheads="1"/>
          </p:cNvSpPr>
          <p:nvPr/>
        </p:nvSpPr>
        <p:spPr bwMode="auto">
          <a:xfrm>
            <a:off x="5753100" y="1828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4" name="Oval 13"/>
          <p:cNvSpPr/>
          <p:nvPr/>
        </p:nvSpPr>
        <p:spPr>
          <a:xfrm>
            <a:off x="5773738" y="2590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4" name="TextBox 14"/>
          <p:cNvSpPr txBox="1">
            <a:spLocks noChangeArrowheads="1"/>
          </p:cNvSpPr>
          <p:nvPr/>
        </p:nvSpPr>
        <p:spPr bwMode="auto">
          <a:xfrm>
            <a:off x="5753100" y="2590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5849938" y="24384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773738" y="3352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7" name="TextBox 22"/>
          <p:cNvSpPr txBox="1">
            <a:spLocks noChangeArrowheads="1"/>
          </p:cNvSpPr>
          <p:nvPr/>
        </p:nvSpPr>
        <p:spPr bwMode="auto">
          <a:xfrm>
            <a:off x="5753100" y="3352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5773738" y="4114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59" name="TextBox 24"/>
          <p:cNvSpPr txBox="1">
            <a:spLocks noChangeArrowheads="1"/>
          </p:cNvSpPr>
          <p:nvPr/>
        </p:nvSpPr>
        <p:spPr bwMode="auto">
          <a:xfrm>
            <a:off x="5753100" y="4114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5849938" y="39624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5773738" y="4800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62" name="TextBox 28"/>
          <p:cNvSpPr txBox="1">
            <a:spLocks noChangeArrowheads="1"/>
          </p:cNvSpPr>
          <p:nvPr/>
        </p:nvSpPr>
        <p:spPr bwMode="auto">
          <a:xfrm>
            <a:off x="5753100" y="48006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30" name="Oval 29"/>
          <p:cNvSpPr/>
          <p:nvPr/>
        </p:nvSpPr>
        <p:spPr>
          <a:xfrm>
            <a:off x="5773738" y="55626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864" name="TextBox 30"/>
          <p:cNvSpPr txBox="1">
            <a:spLocks noChangeArrowheads="1"/>
          </p:cNvSpPr>
          <p:nvPr/>
        </p:nvSpPr>
        <p:spPr bwMode="auto">
          <a:xfrm>
            <a:off x="5753100" y="55626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16200000" flipH="1">
            <a:off x="5849938" y="54102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927725" y="3886200"/>
            <a:ext cx="1524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5961063" y="5316538"/>
            <a:ext cx="76200" cy="76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632744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Two dimensional</a:t>
            </a:r>
          </a:p>
        </p:txBody>
      </p:sp>
      <p:sp>
        <p:nvSpPr>
          <p:cNvPr id="45061" name="TextBox 5"/>
          <p:cNvSpPr txBox="1">
            <a:spLocks noChangeArrowheads="1"/>
          </p:cNvSpPr>
          <p:nvPr/>
        </p:nvSpPr>
        <p:spPr bwMode="auto">
          <a:xfrm>
            <a:off x="609600" y="2133600"/>
            <a:ext cx="4953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for (i=1; i&lt;n; i++)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for (j=1; j&lt;n; j++)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  a[i][j]=a[i][j-1]+a[i-1][j];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}}</a:t>
            </a:r>
          </a:p>
          <a:p>
            <a:r>
              <a:rPr lang="en-US" sz="20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45113" name="TextBox 57"/>
          <p:cNvSpPr txBox="1">
            <a:spLocks noChangeArrowheads="1"/>
          </p:cNvSpPr>
          <p:nvPr/>
        </p:nvSpPr>
        <p:spPr bwMode="auto">
          <a:xfrm>
            <a:off x="936625" y="3779837"/>
            <a:ext cx="3048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][1] = a[1][0] + a[0][1]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][2] = a[1</a:t>
            </a:r>
            <a:r>
              <a:rPr lang="en-US" sz="2000" dirty="0" smtClean="0">
                <a:solidFill>
                  <a:srgbClr val="FF0000"/>
                </a:solidFill>
              </a:rPr>
              <a:t>][1] </a:t>
            </a:r>
            <a:r>
              <a:rPr lang="en-US" sz="2000" dirty="0">
                <a:solidFill>
                  <a:srgbClr val="FF0000"/>
                </a:solidFill>
              </a:rPr>
              <a:t>+ a[0][2]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][3] = a[1][2] + a[0][3]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a[1</a:t>
            </a:r>
            <a:r>
              <a:rPr lang="en-US" sz="2000" dirty="0">
                <a:solidFill>
                  <a:srgbClr val="FF0000"/>
                </a:solidFill>
              </a:rPr>
              <a:t>][4] = a[1][3] + a[0][4] </a:t>
            </a:r>
          </a:p>
          <a:p>
            <a:endParaRPr lang="en-US" dirty="0"/>
          </a:p>
        </p:txBody>
      </p:sp>
      <p:sp>
        <p:nvSpPr>
          <p:cNvPr id="64" name="TextBox 6"/>
          <p:cNvSpPr txBox="1">
            <a:spLocks noChangeArrowheads="1"/>
          </p:cNvSpPr>
          <p:nvPr/>
        </p:nvSpPr>
        <p:spPr bwMode="auto">
          <a:xfrm>
            <a:off x="457200" y="264795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4" name="TextBox 128"/>
          <p:cNvSpPr txBox="1">
            <a:spLocks noChangeArrowheads="1"/>
          </p:cNvSpPr>
          <p:nvPr/>
        </p:nvSpPr>
        <p:spPr bwMode="auto">
          <a:xfrm flipH="1">
            <a:off x="265112" y="38100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75" name="TextBox 128"/>
          <p:cNvSpPr txBox="1">
            <a:spLocks noChangeArrowheads="1"/>
          </p:cNvSpPr>
          <p:nvPr/>
        </p:nvSpPr>
        <p:spPr bwMode="auto">
          <a:xfrm flipH="1">
            <a:off x="265112" y="4358622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76" name="TextBox 128"/>
          <p:cNvSpPr txBox="1">
            <a:spLocks noChangeArrowheads="1"/>
          </p:cNvSpPr>
          <p:nvPr/>
        </p:nvSpPr>
        <p:spPr bwMode="auto">
          <a:xfrm flipH="1">
            <a:off x="265112" y="5044422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7" name="TextBox 128"/>
          <p:cNvSpPr txBox="1">
            <a:spLocks noChangeArrowheads="1"/>
          </p:cNvSpPr>
          <p:nvPr/>
        </p:nvSpPr>
        <p:spPr bwMode="auto">
          <a:xfrm flipH="1">
            <a:off x="265112" y="5573994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err="1">
                <a:solidFill>
                  <a:srgbClr val="0000FF"/>
                </a:solidFill>
              </a:rPr>
              <a:t>j</a:t>
            </a:r>
            <a:r>
              <a:rPr lang="en-US" sz="1800" dirty="0" smtClean="0">
                <a:solidFill>
                  <a:srgbClr val="0000FF"/>
                </a:solidFill>
              </a:rPr>
              <a:t>=</a:t>
            </a:r>
            <a:r>
              <a:rPr lang="en-US" sz="18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78" name="TextBox 57"/>
          <p:cNvSpPr txBox="1">
            <a:spLocks noChangeArrowheads="1"/>
          </p:cNvSpPr>
          <p:nvPr/>
        </p:nvSpPr>
        <p:spPr bwMode="auto">
          <a:xfrm>
            <a:off x="3984625" y="3797299"/>
            <a:ext cx="30480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1]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0]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1]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2]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1]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2]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3]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2]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3] </a:t>
            </a:r>
          </a:p>
          <a:p>
            <a:endParaRPr lang="en-US" sz="2000" dirty="0" smtClean="0">
              <a:solidFill>
                <a:srgbClr val="FF0000"/>
              </a:solidFill>
            </a:endParaRPr>
          </a:p>
          <a:p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4] = </a:t>
            </a:r>
            <a:r>
              <a:rPr lang="en-US" sz="2000" dirty="0" smtClean="0">
                <a:solidFill>
                  <a:srgbClr val="FF0000"/>
                </a:solidFill>
              </a:rPr>
              <a:t>a[2][</a:t>
            </a:r>
            <a:r>
              <a:rPr lang="en-US" sz="2000" dirty="0">
                <a:solidFill>
                  <a:srgbClr val="FF0000"/>
                </a:solidFill>
              </a:rPr>
              <a:t>3] + </a:t>
            </a:r>
            <a:r>
              <a:rPr lang="en-US" sz="2000" dirty="0" smtClean="0">
                <a:solidFill>
                  <a:srgbClr val="FF0000"/>
                </a:solidFill>
              </a:rPr>
              <a:t>a[1][</a:t>
            </a:r>
            <a:r>
              <a:rPr lang="en-US" sz="2000" dirty="0">
                <a:solidFill>
                  <a:srgbClr val="FF0000"/>
                </a:solidFill>
              </a:rPr>
              <a:t>4] </a:t>
            </a:r>
          </a:p>
          <a:p>
            <a:endParaRPr lang="en-US" dirty="0"/>
          </a:p>
        </p:txBody>
      </p:sp>
      <p:sp>
        <p:nvSpPr>
          <p:cNvPr id="87" name="Oval 86"/>
          <p:cNvSpPr/>
          <p:nvPr/>
        </p:nvSpPr>
        <p:spPr>
          <a:xfrm>
            <a:off x="6096000" y="3848100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060450" y="3849969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9" name="Straight Connector 88"/>
          <p:cNvCxnSpPr/>
          <p:nvPr/>
        </p:nvCxnSpPr>
        <p:spPr>
          <a:xfrm>
            <a:off x="1717675" y="3994150"/>
            <a:ext cx="4378325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6086475" y="4445653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1050925" y="4447522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2" name="Straight Connector 91"/>
          <p:cNvCxnSpPr/>
          <p:nvPr/>
        </p:nvCxnSpPr>
        <p:spPr>
          <a:xfrm>
            <a:off x="1708150" y="4591703"/>
            <a:ext cx="4378325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096000" y="5080231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4" name="Oval 93"/>
          <p:cNvSpPr/>
          <p:nvPr/>
        </p:nvSpPr>
        <p:spPr>
          <a:xfrm>
            <a:off x="1060450" y="5082100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5" name="Straight Connector 94"/>
          <p:cNvCxnSpPr/>
          <p:nvPr/>
        </p:nvCxnSpPr>
        <p:spPr>
          <a:xfrm>
            <a:off x="1717675" y="5226281"/>
            <a:ext cx="4378325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Oval 95"/>
          <p:cNvSpPr/>
          <p:nvPr/>
        </p:nvSpPr>
        <p:spPr>
          <a:xfrm>
            <a:off x="6000750" y="5648325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965200" y="5650194"/>
            <a:ext cx="6858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>
            <a:off x="1622425" y="5794375"/>
            <a:ext cx="4378325" cy="0"/>
          </a:xfrm>
          <a:prstGeom prst="line">
            <a:avLst/>
          </a:prstGeom>
          <a:ln>
            <a:solidFill>
              <a:srgbClr val="00800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4" name="TextBox 130"/>
          <p:cNvSpPr txBox="1">
            <a:spLocks noChangeArrowheads="1"/>
          </p:cNvSpPr>
          <p:nvPr/>
        </p:nvSpPr>
        <p:spPr bwMode="auto">
          <a:xfrm>
            <a:off x="2465387" y="6043512"/>
            <a:ext cx="3097213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</a:rPr>
              <a:t>Loop carried </a:t>
            </a:r>
            <a:r>
              <a:rPr lang="en-US" sz="1800" dirty="0" smtClean="0">
                <a:solidFill>
                  <a:srgbClr val="008000"/>
                </a:solidFill>
              </a:rPr>
              <a:t>dependences</a:t>
            </a:r>
            <a:endParaRPr lang="en-US" sz="1800" dirty="0">
              <a:solidFill>
                <a:srgbClr val="008000"/>
              </a:solidFill>
            </a:endParaRPr>
          </a:p>
        </p:txBody>
      </p:sp>
      <p:sp>
        <p:nvSpPr>
          <p:cNvPr id="26" name="TextBox 128"/>
          <p:cNvSpPr txBox="1">
            <a:spLocks noChangeArrowheads="1"/>
          </p:cNvSpPr>
          <p:nvPr/>
        </p:nvSpPr>
        <p:spPr bwMode="auto">
          <a:xfrm flipH="1">
            <a:off x="2117725" y="3279775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</a:t>
            </a:r>
            <a:r>
              <a:rPr lang="en-US" sz="1800" dirty="0" smtClean="0">
                <a:solidFill>
                  <a:srgbClr val="0000FF"/>
                </a:solidFill>
              </a:rPr>
              <a:t>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27" name="TextBox 128"/>
          <p:cNvSpPr txBox="1">
            <a:spLocks noChangeArrowheads="1"/>
          </p:cNvSpPr>
          <p:nvPr/>
        </p:nvSpPr>
        <p:spPr bwMode="auto">
          <a:xfrm flipH="1">
            <a:off x="5117516" y="3260725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39738" y="164623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Two dimensional</a:t>
            </a:r>
          </a:p>
        </p:txBody>
      </p:sp>
      <p:sp>
        <p:nvSpPr>
          <p:cNvPr id="45061" name="TextBox 5"/>
          <p:cNvSpPr txBox="1">
            <a:spLocks noChangeArrowheads="1"/>
          </p:cNvSpPr>
          <p:nvPr/>
        </p:nvSpPr>
        <p:spPr bwMode="auto">
          <a:xfrm>
            <a:off x="609600" y="2133600"/>
            <a:ext cx="4953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  <a:latin typeface="Lucida Console" charset="0"/>
              </a:rPr>
              <a:t>for (i=1; i&lt;n; i++) {</a:t>
            </a:r>
          </a:p>
          <a:p>
            <a:r>
              <a:rPr lang="en-US" sz="1800">
                <a:solidFill>
                  <a:srgbClr val="0000FF"/>
                </a:solidFill>
                <a:latin typeface="Lucida Console" charset="0"/>
              </a:rPr>
              <a:t> for (j=1; j&lt;n; j++) {</a:t>
            </a:r>
          </a:p>
          <a:p>
            <a:r>
              <a:rPr lang="en-US" sz="1800">
                <a:solidFill>
                  <a:srgbClr val="0000FF"/>
                </a:solidFill>
                <a:latin typeface="Lucida Console" charset="0"/>
              </a:rPr>
              <a:t>   a[i][j]=a[i][j-1]+a[i-1][j];</a:t>
            </a:r>
          </a:p>
          <a:p>
            <a:r>
              <a:rPr lang="en-US" sz="1800">
                <a:solidFill>
                  <a:srgbClr val="0000FF"/>
                </a:solidFill>
                <a:latin typeface="Lucida Console" charset="0"/>
              </a:rPr>
              <a:t>}}</a:t>
            </a:r>
          </a:p>
          <a:p>
            <a:r>
              <a:rPr lang="en-US" sz="200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9" name="Oval 8"/>
          <p:cNvSpPr/>
          <p:nvPr/>
        </p:nvSpPr>
        <p:spPr>
          <a:xfrm>
            <a:off x="1828800" y="3962400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1808163" y="44196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064" name="TextBox 31"/>
          <p:cNvSpPr txBox="1">
            <a:spLocks noChangeArrowheads="1"/>
          </p:cNvSpPr>
          <p:nvPr/>
        </p:nvSpPr>
        <p:spPr bwMode="auto">
          <a:xfrm>
            <a:off x="1828800" y="3516313"/>
            <a:ext cx="152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065" name="TextBox 32"/>
          <p:cNvSpPr txBox="1">
            <a:spLocks noChangeArrowheads="1"/>
          </p:cNvSpPr>
          <p:nvPr/>
        </p:nvSpPr>
        <p:spPr bwMode="auto">
          <a:xfrm>
            <a:off x="2438400" y="3505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5066" name="TextBox 33"/>
          <p:cNvSpPr txBox="1">
            <a:spLocks noChangeArrowheads="1"/>
          </p:cNvSpPr>
          <p:nvPr/>
        </p:nvSpPr>
        <p:spPr bwMode="auto">
          <a:xfrm>
            <a:off x="3048000" y="3505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5067" name="TextBox 34"/>
          <p:cNvSpPr txBox="1">
            <a:spLocks noChangeArrowheads="1"/>
          </p:cNvSpPr>
          <p:nvPr/>
        </p:nvSpPr>
        <p:spPr bwMode="auto">
          <a:xfrm>
            <a:off x="3725863" y="3505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068" name="TextBox 42"/>
          <p:cNvSpPr txBox="1">
            <a:spLocks noChangeArrowheads="1"/>
          </p:cNvSpPr>
          <p:nvPr/>
        </p:nvSpPr>
        <p:spPr bwMode="auto">
          <a:xfrm>
            <a:off x="4191000" y="3505200"/>
            <a:ext cx="415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112963" y="4114800"/>
            <a:ext cx="358775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2466975" y="3962400"/>
            <a:ext cx="28575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828800" y="4572000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2465388" y="44196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466975" y="4572000"/>
            <a:ext cx="28575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119313" y="4716463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127375" y="3952875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 rot="16200000" flipH="1">
            <a:off x="3106738" y="44100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3411538" y="4105275"/>
            <a:ext cx="358775" cy="9525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3767138" y="39528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3127375" y="4562475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2" name="Straight Arrow Connector 91"/>
          <p:cNvCxnSpPr/>
          <p:nvPr/>
        </p:nvCxnSpPr>
        <p:spPr>
          <a:xfrm rot="16200000" flipH="1">
            <a:off x="3763963" y="44100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3767138" y="45624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3417888" y="4706938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2762250" y="4097338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2767013" y="4699000"/>
            <a:ext cx="360362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16200000" flipH="1">
            <a:off x="1828800" y="50292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6200000" flipH="1">
            <a:off x="2486025" y="50292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16200000" flipH="1">
            <a:off x="3127375" y="50196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16200000" flipH="1">
            <a:off x="3784600" y="50196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1855788" y="51816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 rot="16200000" flipH="1">
            <a:off x="1835150" y="56388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2139950" y="5334000"/>
            <a:ext cx="358775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2493963" y="51816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855788" y="57912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1" name="Straight Arrow Connector 110"/>
          <p:cNvCxnSpPr/>
          <p:nvPr/>
        </p:nvCxnSpPr>
        <p:spPr>
          <a:xfrm rot="16200000" flipH="1">
            <a:off x="2490788" y="56388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2493963" y="57912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3" name="Straight Arrow Connector 112"/>
          <p:cNvCxnSpPr/>
          <p:nvPr/>
        </p:nvCxnSpPr>
        <p:spPr>
          <a:xfrm flipV="1">
            <a:off x="2144713" y="5935663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>
            <a:off x="3154363" y="51720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5" name="Straight Arrow Connector 114"/>
          <p:cNvCxnSpPr/>
          <p:nvPr/>
        </p:nvCxnSpPr>
        <p:spPr>
          <a:xfrm rot="16200000" flipH="1">
            <a:off x="3133725" y="56292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3438525" y="5324475"/>
            <a:ext cx="358775" cy="9525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3792538" y="51720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3154363" y="57816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 rot="16200000" flipH="1">
            <a:off x="3789363" y="56292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3792538" y="57816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1" name="Straight Arrow Connector 120"/>
          <p:cNvCxnSpPr/>
          <p:nvPr/>
        </p:nvCxnSpPr>
        <p:spPr>
          <a:xfrm flipV="1">
            <a:off x="3443288" y="5926138"/>
            <a:ext cx="360362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2787650" y="5316538"/>
            <a:ext cx="360363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2794000" y="5918200"/>
            <a:ext cx="358775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107" name="TextBox 123"/>
          <p:cNvSpPr txBox="1">
            <a:spLocks noChangeArrowheads="1"/>
          </p:cNvSpPr>
          <p:nvPr/>
        </p:nvSpPr>
        <p:spPr bwMode="auto">
          <a:xfrm>
            <a:off x="1219200" y="3973513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108" name="TextBox 124"/>
          <p:cNvSpPr txBox="1">
            <a:spLocks noChangeArrowheads="1"/>
          </p:cNvSpPr>
          <p:nvPr/>
        </p:nvSpPr>
        <p:spPr bwMode="auto">
          <a:xfrm>
            <a:off x="1211263" y="458311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5109" name="TextBox 125"/>
          <p:cNvSpPr txBox="1">
            <a:spLocks noChangeArrowheads="1"/>
          </p:cNvSpPr>
          <p:nvPr/>
        </p:nvSpPr>
        <p:spPr bwMode="auto">
          <a:xfrm>
            <a:off x="1219200" y="51927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5110" name="TextBox 126"/>
          <p:cNvSpPr txBox="1">
            <a:spLocks noChangeArrowheads="1"/>
          </p:cNvSpPr>
          <p:nvPr/>
        </p:nvSpPr>
        <p:spPr bwMode="auto">
          <a:xfrm>
            <a:off x="1219200" y="57261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111" name="TextBox 127"/>
          <p:cNvSpPr txBox="1">
            <a:spLocks noChangeArrowheads="1"/>
          </p:cNvSpPr>
          <p:nvPr/>
        </p:nvSpPr>
        <p:spPr bwMode="auto">
          <a:xfrm>
            <a:off x="838200" y="4724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j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5112" name="TextBox 128"/>
          <p:cNvSpPr txBox="1">
            <a:spLocks noChangeArrowheads="1"/>
          </p:cNvSpPr>
          <p:nvPr/>
        </p:nvSpPr>
        <p:spPr bwMode="auto">
          <a:xfrm>
            <a:off x="2901157" y="32004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64" name="TextBox 6"/>
          <p:cNvSpPr txBox="1">
            <a:spLocks noChangeArrowheads="1"/>
          </p:cNvSpPr>
          <p:nvPr/>
        </p:nvSpPr>
        <p:spPr bwMode="auto">
          <a:xfrm>
            <a:off x="457200" y="264795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39738" y="1646238"/>
            <a:ext cx="8229600" cy="4525962"/>
          </a:xfrm>
        </p:spPr>
        <p:txBody>
          <a:bodyPr/>
          <a:lstStyle/>
          <a:p>
            <a:r>
              <a:rPr lang="en-US" sz="2400" dirty="0" smtClean="0">
                <a:latin typeface="Times" charset="0"/>
              </a:rPr>
              <a:t>Two dimensional</a:t>
            </a:r>
          </a:p>
        </p:txBody>
      </p:sp>
      <p:sp>
        <p:nvSpPr>
          <p:cNvPr id="45061" name="TextBox 5"/>
          <p:cNvSpPr txBox="1">
            <a:spLocks noChangeArrowheads="1"/>
          </p:cNvSpPr>
          <p:nvPr/>
        </p:nvSpPr>
        <p:spPr bwMode="auto">
          <a:xfrm>
            <a:off x="609600" y="2133600"/>
            <a:ext cx="4953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for (i=1; i&lt;n; i++)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for (j=1; j&lt;n; j++)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  a[i][j]=a[i][j-1]+a[i-1][j];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}}</a:t>
            </a:r>
          </a:p>
          <a:p>
            <a:r>
              <a:rPr lang="en-US" sz="20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9" name="Oval 8"/>
          <p:cNvSpPr/>
          <p:nvPr/>
        </p:nvSpPr>
        <p:spPr>
          <a:xfrm>
            <a:off x="1828800" y="3962400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1808163" y="44196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064" name="TextBox 31"/>
          <p:cNvSpPr txBox="1">
            <a:spLocks noChangeArrowheads="1"/>
          </p:cNvSpPr>
          <p:nvPr/>
        </p:nvSpPr>
        <p:spPr bwMode="auto">
          <a:xfrm>
            <a:off x="1828800" y="3516313"/>
            <a:ext cx="152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065" name="TextBox 32"/>
          <p:cNvSpPr txBox="1">
            <a:spLocks noChangeArrowheads="1"/>
          </p:cNvSpPr>
          <p:nvPr/>
        </p:nvSpPr>
        <p:spPr bwMode="auto">
          <a:xfrm>
            <a:off x="2438400" y="3505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5066" name="TextBox 33"/>
          <p:cNvSpPr txBox="1">
            <a:spLocks noChangeArrowheads="1"/>
          </p:cNvSpPr>
          <p:nvPr/>
        </p:nvSpPr>
        <p:spPr bwMode="auto">
          <a:xfrm>
            <a:off x="3048000" y="35052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5067" name="TextBox 34"/>
          <p:cNvSpPr txBox="1">
            <a:spLocks noChangeArrowheads="1"/>
          </p:cNvSpPr>
          <p:nvPr/>
        </p:nvSpPr>
        <p:spPr bwMode="auto">
          <a:xfrm>
            <a:off x="3725863" y="3505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068" name="TextBox 42"/>
          <p:cNvSpPr txBox="1">
            <a:spLocks noChangeArrowheads="1"/>
          </p:cNvSpPr>
          <p:nvPr/>
        </p:nvSpPr>
        <p:spPr bwMode="auto">
          <a:xfrm>
            <a:off x="4191000" y="3505200"/>
            <a:ext cx="4159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2112963" y="4114800"/>
            <a:ext cx="358775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2466975" y="3962400"/>
            <a:ext cx="28575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1828800" y="4572000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 rot="16200000" flipH="1">
            <a:off x="2465388" y="4419600"/>
            <a:ext cx="304800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50"/>
          <p:cNvSpPr/>
          <p:nvPr/>
        </p:nvSpPr>
        <p:spPr>
          <a:xfrm>
            <a:off x="2466975" y="4572000"/>
            <a:ext cx="28575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 flipV="1">
            <a:off x="2119313" y="4716463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Oval 86"/>
          <p:cNvSpPr/>
          <p:nvPr/>
        </p:nvSpPr>
        <p:spPr>
          <a:xfrm>
            <a:off x="3127375" y="3952875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8" name="Straight Arrow Connector 87"/>
          <p:cNvCxnSpPr/>
          <p:nvPr/>
        </p:nvCxnSpPr>
        <p:spPr>
          <a:xfrm rot="16200000" flipH="1">
            <a:off x="3106738" y="44100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V="1">
            <a:off x="3411538" y="4105275"/>
            <a:ext cx="358775" cy="9525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Oval 89"/>
          <p:cNvSpPr/>
          <p:nvPr/>
        </p:nvSpPr>
        <p:spPr>
          <a:xfrm>
            <a:off x="3767138" y="39528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Oval 90"/>
          <p:cNvSpPr/>
          <p:nvPr/>
        </p:nvSpPr>
        <p:spPr>
          <a:xfrm>
            <a:off x="3127375" y="4562475"/>
            <a:ext cx="284163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2" name="Straight Arrow Connector 91"/>
          <p:cNvCxnSpPr/>
          <p:nvPr/>
        </p:nvCxnSpPr>
        <p:spPr>
          <a:xfrm rot="16200000" flipH="1">
            <a:off x="3763963" y="44100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3767138" y="45624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4" name="Straight Arrow Connector 93"/>
          <p:cNvCxnSpPr/>
          <p:nvPr/>
        </p:nvCxnSpPr>
        <p:spPr>
          <a:xfrm flipV="1">
            <a:off x="3417888" y="4706938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V="1">
            <a:off x="2762250" y="4097338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V="1">
            <a:off x="2767013" y="4699000"/>
            <a:ext cx="360362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rot="16200000" flipH="1">
            <a:off x="1828800" y="50292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 rot="16200000" flipH="1">
            <a:off x="2486025" y="50292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rot="16200000" flipH="1">
            <a:off x="3127375" y="50196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 rot="16200000" flipH="1">
            <a:off x="3784600" y="50196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1855788" y="51816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7" name="Straight Arrow Connector 106"/>
          <p:cNvCxnSpPr/>
          <p:nvPr/>
        </p:nvCxnSpPr>
        <p:spPr>
          <a:xfrm rot="16200000" flipH="1">
            <a:off x="1835150" y="56388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/>
          <p:nvPr/>
        </p:nvCxnSpPr>
        <p:spPr>
          <a:xfrm flipV="1">
            <a:off x="2139950" y="5334000"/>
            <a:ext cx="358775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Oval 108"/>
          <p:cNvSpPr/>
          <p:nvPr/>
        </p:nvSpPr>
        <p:spPr>
          <a:xfrm>
            <a:off x="2493963" y="51816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1855788" y="57912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1" name="Straight Arrow Connector 110"/>
          <p:cNvCxnSpPr/>
          <p:nvPr/>
        </p:nvCxnSpPr>
        <p:spPr>
          <a:xfrm rot="16200000" flipH="1">
            <a:off x="2490788" y="5638800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2" name="Oval 111"/>
          <p:cNvSpPr/>
          <p:nvPr/>
        </p:nvSpPr>
        <p:spPr>
          <a:xfrm>
            <a:off x="2493963" y="5791200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3" name="Straight Arrow Connector 112"/>
          <p:cNvCxnSpPr/>
          <p:nvPr/>
        </p:nvCxnSpPr>
        <p:spPr>
          <a:xfrm flipV="1">
            <a:off x="2144713" y="5935663"/>
            <a:ext cx="358775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4" name="Oval 113"/>
          <p:cNvSpPr/>
          <p:nvPr/>
        </p:nvSpPr>
        <p:spPr>
          <a:xfrm>
            <a:off x="3154363" y="51720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5" name="Straight Arrow Connector 114"/>
          <p:cNvCxnSpPr/>
          <p:nvPr/>
        </p:nvCxnSpPr>
        <p:spPr>
          <a:xfrm rot="16200000" flipH="1">
            <a:off x="3133725" y="56292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/>
          <p:cNvCxnSpPr/>
          <p:nvPr/>
        </p:nvCxnSpPr>
        <p:spPr>
          <a:xfrm flipV="1">
            <a:off x="3438525" y="5324475"/>
            <a:ext cx="358775" cy="9525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3792538" y="51720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3154363" y="57816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19" name="Straight Arrow Connector 118"/>
          <p:cNvCxnSpPr/>
          <p:nvPr/>
        </p:nvCxnSpPr>
        <p:spPr>
          <a:xfrm rot="16200000" flipH="1">
            <a:off x="3789363" y="5629275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0" name="Oval 119"/>
          <p:cNvSpPr/>
          <p:nvPr/>
        </p:nvSpPr>
        <p:spPr>
          <a:xfrm>
            <a:off x="3792538" y="5781675"/>
            <a:ext cx="284162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1" name="Straight Arrow Connector 120"/>
          <p:cNvCxnSpPr/>
          <p:nvPr/>
        </p:nvCxnSpPr>
        <p:spPr>
          <a:xfrm flipV="1">
            <a:off x="3443288" y="5926138"/>
            <a:ext cx="360362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 flipV="1">
            <a:off x="2787650" y="5316538"/>
            <a:ext cx="360363" cy="7937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/>
          <p:nvPr/>
        </p:nvCxnSpPr>
        <p:spPr>
          <a:xfrm flipV="1">
            <a:off x="2794000" y="5918200"/>
            <a:ext cx="358775" cy="7938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107" name="TextBox 123"/>
          <p:cNvSpPr txBox="1">
            <a:spLocks noChangeArrowheads="1"/>
          </p:cNvSpPr>
          <p:nvPr/>
        </p:nvSpPr>
        <p:spPr bwMode="auto">
          <a:xfrm>
            <a:off x="1219200" y="3973513"/>
            <a:ext cx="381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5108" name="TextBox 124"/>
          <p:cNvSpPr txBox="1">
            <a:spLocks noChangeArrowheads="1"/>
          </p:cNvSpPr>
          <p:nvPr/>
        </p:nvSpPr>
        <p:spPr bwMode="auto">
          <a:xfrm>
            <a:off x="1211263" y="458311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5109" name="TextBox 125"/>
          <p:cNvSpPr txBox="1">
            <a:spLocks noChangeArrowheads="1"/>
          </p:cNvSpPr>
          <p:nvPr/>
        </p:nvSpPr>
        <p:spPr bwMode="auto">
          <a:xfrm>
            <a:off x="1219200" y="51927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45110" name="TextBox 126"/>
          <p:cNvSpPr txBox="1">
            <a:spLocks noChangeArrowheads="1"/>
          </p:cNvSpPr>
          <p:nvPr/>
        </p:nvSpPr>
        <p:spPr bwMode="auto">
          <a:xfrm>
            <a:off x="1219200" y="57261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5111" name="TextBox 127"/>
          <p:cNvSpPr txBox="1">
            <a:spLocks noChangeArrowheads="1"/>
          </p:cNvSpPr>
          <p:nvPr/>
        </p:nvSpPr>
        <p:spPr bwMode="auto">
          <a:xfrm>
            <a:off x="838200" y="4724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j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5112" name="TextBox 128"/>
          <p:cNvSpPr txBox="1">
            <a:spLocks noChangeArrowheads="1"/>
          </p:cNvSpPr>
          <p:nvPr/>
        </p:nvSpPr>
        <p:spPr bwMode="auto">
          <a:xfrm>
            <a:off x="2901157" y="32004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64" name="TextBox 6"/>
          <p:cNvSpPr txBox="1">
            <a:spLocks noChangeArrowheads="1"/>
          </p:cNvSpPr>
          <p:nvPr/>
        </p:nvSpPr>
        <p:spPr bwMode="auto">
          <a:xfrm>
            <a:off x="457200" y="264795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66" name="Slide Number Placeholder 6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sp>
        <p:nvSpPr>
          <p:cNvPr id="58" name="TextBox 8"/>
          <p:cNvSpPr txBox="1">
            <a:spLocks noChangeArrowheads="1"/>
          </p:cNvSpPr>
          <p:nvPr/>
        </p:nvSpPr>
        <p:spPr bwMode="auto">
          <a:xfrm>
            <a:off x="6067425" y="4521200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59" name="Oval 58"/>
          <p:cNvSpPr/>
          <p:nvPr/>
        </p:nvSpPr>
        <p:spPr>
          <a:xfrm>
            <a:off x="6102350" y="4538663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324600" y="4038600"/>
            <a:ext cx="820738" cy="747713"/>
          </a:xfrm>
          <a:custGeom>
            <a:avLst/>
            <a:gdLst>
              <a:gd name="connsiteX0" fmla="*/ 248845 w 820904"/>
              <a:gd name="connsiteY0" fmla="*/ 747936 h 747936"/>
              <a:gd name="connsiteX1" fmla="*/ 334654 w 820904"/>
              <a:gd name="connsiteY1" fmla="*/ 722195 h 747936"/>
              <a:gd name="connsiteX2" fmla="*/ 815184 w 820904"/>
              <a:gd name="connsiteY2" fmla="*/ 559164 h 747936"/>
              <a:gd name="connsiteX3" fmla="*/ 300331 w 820904"/>
              <a:gd name="connsiteY3" fmla="*/ 10010 h 747936"/>
              <a:gd name="connsiteX4" fmla="*/ 0 w 820904"/>
              <a:gd name="connsiteY4" fmla="*/ 499101 h 7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904" h="747936">
                <a:moveTo>
                  <a:pt x="248845" y="747936"/>
                </a:moveTo>
                <a:lnTo>
                  <a:pt x="334654" y="722195"/>
                </a:lnTo>
                <a:cubicBezTo>
                  <a:pt x="429044" y="690733"/>
                  <a:pt x="820904" y="677861"/>
                  <a:pt x="815184" y="559164"/>
                </a:cubicBezTo>
                <a:cubicBezTo>
                  <a:pt x="809464" y="440467"/>
                  <a:pt x="436195" y="20021"/>
                  <a:pt x="300331" y="10010"/>
                </a:cubicBezTo>
                <a:cubicBezTo>
                  <a:pt x="164467" y="0"/>
                  <a:pt x="0" y="499101"/>
                  <a:pt x="0" y="499101"/>
                </a:cubicBezTo>
              </a:path>
            </a:pathLst>
          </a:custGeom>
          <a:ln>
            <a:solidFill>
              <a:srgbClr val="00B05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1" name="TextBox 31"/>
          <p:cNvSpPr txBox="1">
            <a:spLocks noChangeArrowheads="1"/>
          </p:cNvSpPr>
          <p:nvPr/>
        </p:nvSpPr>
        <p:spPr bwMode="auto">
          <a:xfrm>
            <a:off x="6717507" y="3791745"/>
            <a:ext cx="8556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1,1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2" name="Right Arrow 61"/>
          <p:cNvSpPr/>
          <p:nvPr/>
        </p:nvSpPr>
        <p:spPr>
          <a:xfrm>
            <a:off x="4724400" y="44958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7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dependences and </a:t>
            </a:r>
            <a:r>
              <a:rPr lang="en-US" dirty="0" err="1" smtClean="0"/>
              <a:t>vectorization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Loop dependences guide </a:t>
            </a:r>
            <a:r>
              <a:rPr lang="en-US" dirty="0" err="1" smtClean="0"/>
              <a:t>vectorization</a:t>
            </a:r>
            <a:endParaRPr lang="en-US" dirty="0" smtClean="0"/>
          </a:p>
          <a:p>
            <a:r>
              <a:rPr lang="en-US" b="1" dirty="0" smtClean="0"/>
              <a:t>Main idea: </a:t>
            </a:r>
            <a:r>
              <a:rPr lang="en-US" dirty="0" smtClean="0"/>
              <a:t>A statement inside a loop which is not in a cycle of the dependence graph can be </a:t>
            </a:r>
            <a:r>
              <a:rPr lang="en-US" dirty="0" err="1" smtClean="0"/>
              <a:t>vectorized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914400" y="3505200"/>
            <a:ext cx="32624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urier New" charset="0"/>
              </a:rPr>
              <a:t>}</a:t>
            </a:r>
            <a:endParaRPr lang="en-US" sz="2000" dirty="0">
              <a:solidFill>
                <a:srgbClr val="0000FF"/>
              </a:solidFill>
              <a:latin typeface="Courier New" charset="0"/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485775" y="3813006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7" name="Oval 6"/>
          <p:cNvSpPr/>
          <p:nvPr/>
        </p:nvSpPr>
        <p:spPr>
          <a:xfrm>
            <a:off x="2067778" y="4876800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047141" y="49053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5029200" y="3812976"/>
            <a:ext cx="38779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a[0:n-1]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b[0:n-1]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+ 1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;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343400" y="3784431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456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dependences and </a:t>
            </a:r>
            <a:r>
              <a:rPr lang="en-US" dirty="0" err="1" smtClean="0"/>
              <a:t>vectorization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Main idea: </a:t>
            </a:r>
            <a:r>
              <a:rPr lang="en-US" dirty="0"/>
              <a:t>A statement inside a loop which is not in a cycle of the dependence graph can be </a:t>
            </a:r>
            <a:r>
              <a:rPr lang="en-US" dirty="0" err="1"/>
              <a:t>vectorized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990600" y="2676525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++){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b[i]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c[i]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609600" y="298132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7" name="Oval 6"/>
          <p:cNvSpPr/>
          <p:nvPr/>
        </p:nvSpPr>
        <p:spPr>
          <a:xfrm>
            <a:off x="2306637" y="4540251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extBox 27"/>
          <p:cNvSpPr txBox="1">
            <a:spLocks noChangeArrowheads="1"/>
          </p:cNvSpPr>
          <p:nvPr/>
        </p:nvSpPr>
        <p:spPr bwMode="auto">
          <a:xfrm>
            <a:off x="2286000" y="4540251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9" name="Oval 8"/>
          <p:cNvSpPr/>
          <p:nvPr/>
        </p:nvSpPr>
        <p:spPr>
          <a:xfrm>
            <a:off x="2306637" y="5302251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Box 29"/>
          <p:cNvSpPr txBox="1">
            <a:spLocks noChangeArrowheads="1"/>
          </p:cNvSpPr>
          <p:nvPr/>
        </p:nvSpPr>
        <p:spPr bwMode="auto">
          <a:xfrm>
            <a:off x="2286000" y="5302251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16200000" flipH="1">
            <a:off x="2382837" y="5149851"/>
            <a:ext cx="304800" cy="0"/>
          </a:xfrm>
          <a:prstGeom prst="straightConnector1">
            <a:avLst/>
          </a:pr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34"/>
          <p:cNvSpPr txBox="1">
            <a:spLocks noChangeArrowheads="1"/>
          </p:cNvSpPr>
          <p:nvPr/>
        </p:nvSpPr>
        <p:spPr bwMode="auto">
          <a:xfrm>
            <a:off x="2835527" y="499745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1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3" name="TextBox 5"/>
          <p:cNvSpPr txBox="1">
            <a:spLocks noChangeArrowheads="1"/>
          </p:cNvSpPr>
          <p:nvPr/>
        </p:nvSpPr>
        <p:spPr bwMode="auto">
          <a:xfrm>
            <a:off x="5105400" y="2827407"/>
            <a:ext cx="35702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a[1:n]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b[1:n]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+ 1;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c[1:n]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a[0:n-1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;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4343400" y="295275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609600" y="3276600"/>
            <a:ext cx="4988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S2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8282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dependences and transformations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When cycles are present, </a:t>
            </a:r>
            <a:r>
              <a:rPr lang="en-US" dirty="0" err="1" smtClean="0"/>
              <a:t>vectorization</a:t>
            </a:r>
            <a:r>
              <a:rPr lang="en-US" dirty="0" smtClean="0"/>
              <a:t> can be achieved by:</a:t>
            </a:r>
          </a:p>
          <a:p>
            <a:pPr lvl="1"/>
            <a:r>
              <a:rPr lang="en-US" dirty="0" smtClean="0"/>
              <a:t>Separating (distributing) the statements not in a cycle</a:t>
            </a:r>
          </a:p>
          <a:p>
            <a:pPr lvl="1"/>
            <a:r>
              <a:rPr lang="en-US" dirty="0" smtClean="0"/>
              <a:t>Removing dependences</a:t>
            </a:r>
          </a:p>
          <a:p>
            <a:pPr lvl="1"/>
            <a:r>
              <a:rPr lang="en-US" dirty="0" smtClean="0"/>
              <a:t>Freezing loops </a:t>
            </a:r>
          </a:p>
          <a:p>
            <a:pPr lvl="1"/>
            <a:r>
              <a:rPr lang="en-US" dirty="0" smtClean="0"/>
              <a:t>Changing the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32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09599" y="2286000"/>
            <a:ext cx="44935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++){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b[i]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b[i]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c[i];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a[i-1]*a[i-2]+b[i];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  c[i] = a[i] + 1;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60362" y="259074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60362" y="2886015"/>
            <a:ext cx="4988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60362" y="3181290"/>
            <a:ext cx="4988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S3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649551" y="2197093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27"/>
          <p:cNvSpPr txBox="1">
            <a:spLocks noChangeArrowheads="1"/>
          </p:cNvSpPr>
          <p:nvPr/>
        </p:nvSpPr>
        <p:spPr bwMode="auto">
          <a:xfrm>
            <a:off x="6628914" y="2197093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2" name="Oval 11"/>
          <p:cNvSpPr/>
          <p:nvPr/>
        </p:nvSpPr>
        <p:spPr>
          <a:xfrm>
            <a:off x="6649551" y="2959093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29"/>
          <p:cNvSpPr txBox="1">
            <a:spLocks noChangeArrowheads="1"/>
          </p:cNvSpPr>
          <p:nvPr/>
        </p:nvSpPr>
        <p:spPr bwMode="auto">
          <a:xfrm>
            <a:off x="6628914" y="2959093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rot="16200000" flipH="1">
            <a:off x="6725751" y="2806693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H="1">
            <a:off x="6725752" y="3568693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29"/>
          <p:cNvSpPr txBox="1">
            <a:spLocks noChangeArrowheads="1"/>
          </p:cNvSpPr>
          <p:nvPr/>
        </p:nvSpPr>
        <p:spPr bwMode="auto">
          <a:xfrm>
            <a:off x="6628914" y="3736969"/>
            <a:ext cx="4988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/>
              <a:t>S3</a:t>
            </a:r>
            <a:endParaRPr lang="en-US" sz="2000" dirty="0"/>
          </a:p>
        </p:txBody>
      </p:sp>
      <p:sp>
        <p:nvSpPr>
          <p:cNvPr id="18" name="Oval 17"/>
          <p:cNvSpPr/>
          <p:nvPr/>
        </p:nvSpPr>
        <p:spPr>
          <a:xfrm>
            <a:off x="6649551" y="3692521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8" name="Curved Connector 27"/>
          <p:cNvCxnSpPr>
            <a:stCxn id="12" idx="5"/>
            <a:endCxn id="12" idx="6"/>
          </p:cNvCxnSpPr>
          <p:nvPr/>
        </p:nvCxnSpPr>
        <p:spPr>
          <a:xfrm rot="5400000" flipH="1" flipV="1">
            <a:off x="6992450" y="3235038"/>
            <a:ext cx="161645" cy="66955"/>
          </a:xfrm>
          <a:prstGeom prst="curvedConnector4">
            <a:avLst>
              <a:gd name="adj1" fmla="val -182842"/>
              <a:gd name="adj2" fmla="val 825525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60362" y="4419600"/>
            <a:ext cx="510909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b[1:n-1]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b[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1:n-1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c[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1:n-1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];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for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++){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	a[i]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a[i-1]*a[i-2]+b[i];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Courier New" charset="0"/>
              </a:rPr>
              <a:t>}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c[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1:n-1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a[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1:n-1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+ 1;</a:t>
            </a:r>
            <a:endParaRPr lang="en-US" sz="2000" dirty="0">
              <a:solidFill>
                <a:srgbClr val="0000FF"/>
              </a:solidFill>
              <a:latin typeface="Courier New" charset="0"/>
            </a:endParaRPr>
          </a:p>
        </p:txBody>
      </p:sp>
      <p:sp>
        <p:nvSpPr>
          <p:cNvPr id="38" name="Down Arrow 37"/>
          <p:cNvSpPr/>
          <p:nvPr/>
        </p:nvSpPr>
        <p:spPr>
          <a:xfrm>
            <a:off x="2591622" y="3810000"/>
            <a:ext cx="529491" cy="447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781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Removal of dependences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914400" y="1566862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a 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a + 2;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}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81000" y="18796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381000" y="2192337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8" name="Oval 7"/>
          <p:cNvSpPr/>
          <p:nvPr/>
        </p:nvSpPr>
        <p:spPr>
          <a:xfrm>
            <a:off x="5746750" y="16859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93"/>
          <p:cNvSpPr txBox="1">
            <a:spLocks noChangeArrowheads="1"/>
          </p:cNvSpPr>
          <p:nvPr/>
        </p:nvSpPr>
        <p:spPr bwMode="auto">
          <a:xfrm>
            <a:off x="5726112" y="168592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S1</a:t>
            </a:r>
          </a:p>
        </p:txBody>
      </p:sp>
      <p:sp>
        <p:nvSpPr>
          <p:cNvPr id="10" name="Oval 9"/>
          <p:cNvSpPr/>
          <p:nvPr/>
        </p:nvSpPr>
        <p:spPr>
          <a:xfrm>
            <a:off x="5746750" y="24479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95"/>
          <p:cNvSpPr txBox="1">
            <a:spLocks noChangeArrowheads="1"/>
          </p:cNvSpPr>
          <p:nvPr/>
        </p:nvSpPr>
        <p:spPr bwMode="auto">
          <a:xfrm>
            <a:off x="5726112" y="244792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H="1">
            <a:off x="5822950" y="2295525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5568950" y="1304925"/>
            <a:ext cx="890587" cy="517525"/>
          </a:xfrm>
          <a:custGeom>
            <a:avLst/>
            <a:gdLst>
              <a:gd name="connsiteX0" fmla="*/ 629265 w 890981"/>
              <a:gd name="connsiteY0" fmla="*/ 517692 h 517692"/>
              <a:gd name="connsiteX1" fmla="*/ 800882 w 890981"/>
              <a:gd name="connsiteY1" fmla="*/ 191631 h 517692"/>
              <a:gd name="connsiteX2" fmla="*/ 88669 w 890981"/>
              <a:gd name="connsiteY2" fmla="*/ 37182 h 517692"/>
              <a:gd name="connsiteX3" fmla="*/ 268868 w 890981"/>
              <a:gd name="connsiteY3" fmla="*/ 414725 h 517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90981" h="517692">
                <a:moveTo>
                  <a:pt x="629265" y="517692"/>
                </a:moveTo>
                <a:cubicBezTo>
                  <a:pt x="760123" y="394704"/>
                  <a:pt x="890981" y="271716"/>
                  <a:pt x="800882" y="191631"/>
                </a:cubicBezTo>
                <a:cubicBezTo>
                  <a:pt x="710783" y="111546"/>
                  <a:pt x="177338" y="0"/>
                  <a:pt x="88669" y="37182"/>
                </a:cubicBezTo>
                <a:cubicBezTo>
                  <a:pt x="0" y="74364"/>
                  <a:pt x="268868" y="414725"/>
                  <a:pt x="268868" y="414725"/>
                </a:cubicBezTo>
              </a:path>
            </a:pathLst>
          </a:cu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6172200" y="2019300"/>
            <a:ext cx="361950" cy="773113"/>
          </a:xfrm>
          <a:custGeom>
            <a:avLst/>
            <a:gdLst>
              <a:gd name="connsiteX0" fmla="*/ 8581 w 361827"/>
              <a:gd name="connsiteY0" fmla="*/ 772249 h 772249"/>
              <a:gd name="connsiteX1" fmla="*/ 360397 w 361827"/>
              <a:gd name="connsiteY1" fmla="*/ 343221 h 772249"/>
              <a:gd name="connsiteX2" fmla="*/ 0 w 361827"/>
              <a:gd name="connsiteY2" fmla="*/ 0 h 7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1827" h="772249">
                <a:moveTo>
                  <a:pt x="8581" y="772249"/>
                </a:moveTo>
                <a:cubicBezTo>
                  <a:pt x="185204" y="622089"/>
                  <a:pt x="361827" y="471929"/>
                  <a:pt x="360397" y="343221"/>
                </a:cubicBezTo>
                <a:cubicBezTo>
                  <a:pt x="358967" y="214513"/>
                  <a:pt x="0" y="0"/>
                  <a:pt x="0" y="0"/>
                </a:cubicBezTo>
              </a:path>
            </a:pathLst>
          </a:custGeom>
          <a:ln w="28575">
            <a:solidFill>
              <a:srgbClr val="00B05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03912" y="1322388"/>
            <a:ext cx="92075" cy="9048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rot="16200000" flipH="1">
            <a:off x="6412651" y="2420905"/>
            <a:ext cx="152400" cy="152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5"/>
          <p:cNvSpPr txBox="1">
            <a:spLocks noChangeArrowheads="1"/>
          </p:cNvSpPr>
          <p:nvPr/>
        </p:nvSpPr>
        <p:spPr bwMode="auto">
          <a:xfrm>
            <a:off x="1031875" y="3124200"/>
            <a:ext cx="326243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a’[i]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b[i] 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c[i] =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a’[i]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}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a=a’[n-1]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498475" y="34369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498475" y="374967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23" name="Oval 22"/>
          <p:cNvSpPr/>
          <p:nvPr/>
        </p:nvSpPr>
        <p:spPr>
          <a:xfrm>
            <a:off x="5788025" y="33750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93"/>
          <p:cNvSpPr txBox="1">
            <a:spLocks noChangeArrowheads="1"/>
          </p:cNvSpPr>
          <p:nvPr/>
        </p:nvSpPr>
        <p:spPr bwMode="auto">
          <a:xfrm>
            <a:off x="5767387" y="337502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/>
              <a:t>S1</a:t>
            </a:r>
          </a:p>
        </p:txBody>
      </p:sp>
      <p:sp>
        <p:nvSpPr>
          <p:cNvPr id="25" name="Oval 24"/>
          <p:cNvSpPr/>
          <p:nvPr/>
        </p:nvSpPr>
        <p:spPr>
          <a:xfrm>
            <a:off x="5788025" y="4137025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TextBox 95"/>
          <p:cNvSpPr txBox="1">
            <a:spLocks noChangeArrowheads="1"/>
          </p:cNvSpPr>
          <p:nvPr/>
        </p:nvSpPr>
        <p:spPr bwMode="auto">
          <a:xfrm>
            <a:off x="5767387" y="413702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5864225" y="3984625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5"/>
          <p:cNvSpPr txBox="1">
            <a:spLocks noChangeArrowheads="1"/>
          </p:cNvSpPr>
          <p:nvPr/>
        </p:nvSpPr>
        <p:spPr bwMode="auto">
          <a:xfrm>
            <a:off x="1031874" y="4931529"/>
            <a:ext cx="43396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a’[0:n-1]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b[0:n-1]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+ 1;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c[0:n-1]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a’[0:n-1]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  a=a’[n-1]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</p:txBody>
      </p:sp>
      <p:sp>
        <p:nvSpPr>
          <p:cNvPr id="29" name="TextBox 6"/>
          <p:cNvSpPr txBox="1">
            <a:spLocks noChangeArrowheads="1"/>
          </p:cNvSpPr>
          <p:nvPr/>
        </p:nvSpPr>
        <p:spPr bwMode="auto">
          <a:xfrm>
            <a:off x="498474" y="5244267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0" name="TextBox 7"/>
          <p:cNvSpPr txBox="1">
            <a:spLocks noChangeArrowheads="1"/>
          </p:cNvSpPr>
          <p:nvPr/>
        </p:nvSpPr>
        <p:spPr bwMode="auto">
          <a:xfrm>
            <a:off x="498474" y="5557004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31" name="Down Arrow 30"/>
          <p:cNvSpPr/>
          <p:nvPr/>
        </p:nvSpPr>
        <p:spPr>
          <a:xfrm>
            <a:off x="2133600" y="2676525"/>
            <a:ext cx="529491" cy="447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2133600" y="4802574"/>
            <a:ext cx="529491" cy="4476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1596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Freezing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57200" y="1524000"/>
            <a:ext cx="4953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for (i=1; i&lt;n; i++)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</a:t>
            </a:r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 for 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(j=1; j&lt;n; j++)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  </a:t>
            </a:r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 a[i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][j]=a[i][</a:t>
            </a:r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j]+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a[i-1][j];</a:t>
            </a:r>
          </a:p>
          <a:p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  }</a:t>
            </a:r>
          </a:p>
          <a:p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}</a:t>
            </a:r>
            <a:endParaRPr lang="en-US" sz="18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auto">
          <a:xfrm>
            <a:off x="6191250" y="1930400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7" name="Oval 6"/>
          <p:cNvSpPr/>
          <p:nvPr/>
        </p:nvSpPr>
        <p:spPr>
          <a:xfrm>
            <a:off x="6226175" y="1947863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448425" y="1447800"/>
            <a:ext cx="820738" cy="747713"/>
          </a:xfrm>
          <a:custGeom>
            <a:avLst/>
            <a:gdLst>
              <a:gd name="connsiteX0" fmla="*/ 248845 w 820904"/>
              <a:gd name="connsiteY0" fmla="*/ 747936 h 747936"/>
              <a:gd name="connsiteX1" fmla="*/ 334654 w 820904"/>
              <a:gd name="connsiteY1" fmla="*/ 722195 h 747936"/>
              <a:gd name="connsiteX2" fmla="*/ 815184 w 820904"/>
              <a:gd name="connsiteY2" fmla="*/ 559164 h 747936"/>
              <a:gd name="connsiteX3" fmla="*/ 300331 w 820904"/>
              <a:gd name="connsiteY3" fmla="*/ 10010 h 747936"/>
              <a:gd name="connsiteX4" fmla="*/ 0 w 820904"/>
              <a:gd name="connsiteY4" fmla="*/ 499101 h 7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904" h="747936">
                <a:moveTo>
                  <a:pt x="248845" y="747936"/>
                </a:moveTo>
                <a:lnTo>
                  <a:pt x="334654" y="722195"/>
                </a:lnTo>
                <a:cubicBezTo>
                  <a:pt x="429044" y="690733"/>
                  <a:pt x="820904" y="677861"/>
                  <a:pt x="815184" y="559164"/>
                </a:cubicBezTo>
                <a:cubicBezTo>
                  <a:pt x="809464" y="440467"/>
                  <a:pt x="436195" y="20021"/>
                  <a:pt x="300331" y="10010"/>
                </a:cubicBezTo>
                <a:cubicBezTo>
                  <a:pt x="164467" y="0"/>
                  <a:pt x="0" y="499101"/>
                  <a:pt x="0" y="499101"/>
                </a:cubicBezTo>
              </a:path>
            </a:pathLst>
          </a:custGeom>
          <a:ln>
            <a:solidFill>
              <a:srgbClr val="00B05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31"/>
          <p:cNvSpPr txBox="1">
            <a:spLocks noChangeArrowheads="1"/>
          </p:cNvSpPr>
          <p:nvPr/>
        </p:nvSpPr>
        <p:spPr bwMode="auto">
          <a:xfrm>
            <a:off x="7086600" y="1462644"/>
            <a:ext cx="533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</a:rPr>
              <a:t>1,0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457200" y="3318629"/>
            <a:ext cx="49530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1800" dirty="0" smtClean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for 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(j=1; j&lt;n; j++) {</a:t>
            </a: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  </a:t>
            </a:r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 a[i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][j]=a[i][</a:t>
            </a:r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j]+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a[i-1][j];</a:t>
            </a:r>
          </a:p>
          <a:p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  }</a:t>
            </a:r>
          </a:p>
          <a:p>
            <a:endParaRPr lang="en-US" sz="18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1" name="TextBox 8"/>
          <p:cNvSpPr txBox="1">
            <a:spLocks noChangeArrowheads="1"/>
          </p:cNvSpPr>
          <p:nvPr/>
        </p:nvSpPr>
        <p:spPr bwMode="auto">
          <a:xfrm>
            <a:off x="6261100" y="3731756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12" name="Oval 11"/>
          <p:cNvSpPr/>
          <p:nvPr/>
        </p:nvSpPr>
        <p:spPr>
          <a:xfrm>
            <a:off x="6296025" y="3749219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276600" y="3110775"/>
            <a:ext cx="4738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Ignoring (freezing) the outer loop: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4" name="Down Arrow 13"/>
          <p:cNvSpPr/>
          <p:nvPr/>
        </p:nvSpPr>
        <p:spPr>
          <a:xfrm>
            <a:off x="2133300" y="4675108"/>
            <a:ext cx="685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5"/>
          <p:cNvSpPr txBox="1">
            <a:spLocks noChangeArrowheads="1"/>
          </p:cNvSpPr>
          <p:nvPr/>
        </p:nvSpPr>
        <p:spPr bwMode="auto">
          <a:xfrm>
            <a:off x="457199" y="5111591"/>
            <a:ext cx="6084887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for (i=1; i&lt;n; i++) </a:t>
            </a:r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{</a:t>
            </a:r>
            <a:endParaRPr lang="en-US" sz="18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   </a:t>
            </a:r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 a[i][1:n-1]=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a[i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][1:n-1]+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a[i-1</a:t>
            </a:r>
            <a:r>
              <a:rPr lang="en-US" sz="1800" dirty="0">
                <a:solidFill>
                  <a:srgbClr val="0000FF"/>
                </a:solidFill>
                <a:latin typeface="Lucida Console" charset="0"/>
              </a:rPr>
              <a:t>][1:n-1];</a:t>
            </a:r>
            <a:endParaRPr lang="en-US" sz="1800" dirty="0" smtClean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1800" dirty="0" smtClean="0">
                <a:solidFill>
                  <a:srgbClr val="0000FF"/>
                </a:solidFill>
                <a:latin typeface="Lucida Console" charset="0"/>
              </a:rPr>
              <a:t>}</a:t>
            </a:r>
            <a:endParaRPr lang="en-US" sz="18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6" name="Down Arrow 15"/>
          <p:cNvSpPr/>
          <p:nvPr/>
        </p:nvSpPr>
        <p:spPr>
          <a:xfrm>
            <a:off x="2133300" y="3151107"/>
            <a:ext cx="685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2573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the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85950" y="3415900"/>
            <a:ext cx="556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solidFill>
                  <a:srgbClr val="0070C0"/>
                </a:solidFill>
              </a:rPr>
              <a:t>a[0:n-1]=b[0:n-1</a:t>
            </a:r>
            <a:r>
              <a:rPr lang="pt-BR" dirty="0" smtClean="0">
                <a:solidFill>
                  <a:srgbClr val="0070C0"/>
                </a:solidFill>
              </a:rPr>
              <a:t>];</a:t>
            </a:r>
            <a:endParaRPr lang="pt-BR" dirty="0">
              <a:solidFill>
                <a:srgbClr val="0070C0"/>
              </a:solidFill>
            </a:endParaRPr>
          </a:p>
          <a:p>
            <a:r>
              <a:rPr lang="pt-BR" dirty="0">
                <a:solidFill>
                  <a:srgbClr val="0070C0"/>
                </a:solidFill>
              </a:rPr>
              <a:t>for (i=0;i&lt;k;i</a:t>
            </a:r>
            <a:r>
              <a:rPr lang="pt-BR" dirty="0" smtClean="0">
                <a:solidFill>
                  <a:srgbClr val="0070C0"/>
                </a:solidFill>
              </a:rPr>
              <a:t>++)  /* n = 2</a:t>
            </a:r>
            <a:r>
              <a:rPr lang="pt-BR" baseline="30000" dirty="0" smtClean="0">
                <a:solidFill>
                  <a:srgbClr val="0070C0"/>
                </a:solidFill>
              </a:rPr>
              <a:t>k </a:t>
            </a:r>
            <a:r>
              <a:rPr lang="pt-BR" dirty="0" smtClean="0">
                <a:solidFill>
                  <a:srgbClr val="0070C0"/>
                </a:solidFill>
              </a:rPr>
              <a:t> */</a:t>
            </a:r>
            <a:endParaRPr lang="pt-BR" dirty="0">
              <a:solidFill>
                <a:srgbClr val="0070C0"/>
              </a:solidFill>
            </a:endParaRPr>
          </a:p>
          <a:p>
            <a:r>
              <a:rPr lang="pt-BR" dirty="0" smtClean="0">
                <a:solidFill>
                  <a:srgbClr val="0070C0"/>
                </a:solidFill>
              </a:rPr>
              <a:t>      a[2</a:t>
            </a:r>
            <a:r>
              <a:rPr lang="pt-BR" dirty="0">
                <a:solidFill>
                  <a:srgbClr val="0070C0"/>
                </a:solidFill>
              </a:rPr>
              <a:t>**i:n-1]=a[2**i:n-1]+b[0:n-2**i</a:t>
            </a:r>
            <a:r>
              <a:rPr lang="pt-BR" dirty="0" smtClean="0">
                <a:solidFill>
                  <a:srgbClr val="0070C0"/>
                </a:solidFill>
              </a:rPr>
              <a:t>];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5000" y="1416930"/>
            <a:ext cx="533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a[0]=b[0];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for </a:t>
            </a:r>
            <a:r>
              <a:rPr lang="en-US" dirty="0">
                <a:solidFill>
                  <a:srgbClr val="0070C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i=1; </a:t>
            </a:r>
            <a:r>
              <a:rPr lang="en-US" dirty="0">
                <a:solidFill>
                  <a:srgbClr val="0070C0"/>
                </a:solidFill>
              </a:rPr>
              <a:t>i&lt;n; i</a:t>
            </a:r>
            <a:r>
              <a:rPr lang="en-US" dirty="0" smtClean="0">
                <a:solidFill>
                  <a:srgbClr val="0070C0"/>
                </a:solidFill>
              </a:rPr>
              <a:t>++)</a:t>
            </a:r>
          </a:p>
          <a:p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  a[i</a:t>
            </a:r>
            <a:r>
              <a:rPr lang="en-US" dirty="0">
                <a:solidFill>
                  <a:srgbClr val="0070C0"/>
                </a:solidFill>
              </a:rPr>
              <a:t>]=a[i-1]+b[i];</a:t>
            </a:r>
          </a:p>
        </p:txBody>
      </p:sp>
      <p:sp>
        <p:nvSpPr>
          <p:cNvPr id="7" name="Down Arrow 6"/>
          <p:cNvSpPr/>
          <p:nvPr/>
        </p:nvSpPr>
        <p:spPr>
          <a:xfrm>
            <a:off x="4324350" y="2870595"/>
            <a:ext cx="685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8"/>
          <p:cNvSpPr txBox="1">
            <a:spLocks noChangeArrowheads="1"/>
          </p:cNvSpPr>
          <p:nvPr/>
        </p:nvSpPr>
        <p:spPr bwMode="auto">
          <a:xfrm>
            <a:off x="6122987" y="1999631"/>
            <a:ext cx="561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S1</a:t>
            </a:r>
          </a:p>
        </p:txBody>
      </p:sp>
      <p:sp>
        <p:nvSpPr>
          <p:cNvPr id="9" name="Oval 8"/>
          <p:cNvSpPr/>
          <p:nvPr/>
        </p:nvSpPr>
        <p:spPr>
          <a:xfrm>
            <a:off x="6157912" y="2017094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380162" y="1517031"/>
            <a:ext cx="820738" cy="747713"/>
          </a:xfrm>
          <a:custGeom>
            <a:avLst/>
            <a:gdLst>
              <a:gd name="connsiteX0" fmla="*/ 248845 w 820904"/>
              <a:gd name="connsiteY0" fmla="*/ 747936 h 747936"/>
              <a:gd name="connsiteX1" fmla="*/ 334654 w 820904"/>
              <a:gd name="connsiteY1" fmla="*/ 722195 h 747936"/>
              <a:gd name="connsiteX2" fmla="*/ 815184 w 820904"/>
              <a:gd name="connsiteY2" fmla="*/ 559164 h 747936"/>
              <a:gd name="connsiteX3" fmla="*/ 300331 w 820904"/>
              <a:gd name="connsiteY3" fmla="*/ 10010 h 747936"/>
              <a:gd name="connsiteX4" fmla="*/ 0 w 820904"/>
              <a:gd name="connsiteY4" fmla="*/ 499101 h 747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904" h="747936">
                <a:moveTo>
                  <a:pt x="248845" y="747936"/>
                </a:moveTo>
                <a:lnTo>
                  <a:pt x="334654" y="722195"/>
                </a:lnTo>
                <a:cubicBezTo>
                  <a:pt x="429044" y="690733"/>
                  <a:pt x="820904" y="677861"/>
                  <a:pt x="815184" y="559164"/>
                </a:cubicBezTo>
                <a:cubicBezTo>
                  <a:pt x="809464" y="440467"/>
                  <a:pt x="436195" y="20021"/>
                  <a:pt x="300331" y="10010"/>
                </a:cubicBezTo>
                <a:cubicBezTo>
                  <a:pt x="164467" y="0"/>
                  <a:pt x="0" y="499101"/>
                  <a:pt x="0" y="499101"/>
                </a:cubicBezTo>
              </a:path>
            </a:pathLst>
          </a:custGeom>
          <a:ln>
            <a:solidFill>
              <a:srgbClr val="00B050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1387475" y="1460895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387475" y="2222726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Today, only very simple algorithms are recognized and changed.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8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Dependence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Dependences indicate </a:t>
            </a:r>
            <a:r>
              <a:rPr lang="en-US" dirty="0" smtClean="0"/>
              <a:t>an execution order </a:t>
            </a:r>
            <a:r>
              <a:rPr lang="en-US" dirty="0" smtClean="0"/>
              <a:t>that must be </a:t>
            </a:r>
            <a:r>
              <a:rPr lang="en-US" dirty="0" smtClean="0"/>
              <a:t>honored.</a:t>
            </a:r>
            <a:endParaRPr lang="en-US" dirty="0" smtClean="0"/>
          </a:p>
          <a:p>
            <a:r>
              <a:rPr lang="en-US" dirty="0" smtClean="0"/>
              <a:t>If a </a:t>
            </a:r>
            <a:r>
              <a:rPr lang="en-US" dirty="0" smtClean="0"/>
              <a:t>statement, T, </a:t>
            </a:r>
            <a:r>
              <a:rPr lang="en-US" dirty="0" smtClean="0"/>
              <a:t>depends on another </a:t>
            </a:r>
            <a:r>
              <a:rPr lang="en-US" dirty="0" smtClean="0"/>
              <a:t>statement, S</a:t>
            </a:r>
            <a:r>
              <a:rPr lang="en-US" dirty="0" smtClean="0"/>
              <a:t>, then </a:t>
            </a:r>
            <a:r>
              <a:rPr lang="en-US" dirty="0" smtClean="0"/>
              <a:t>if T is </a:t>
            </a:r>
            <a:r>
              <a:rPr lang="en-US" dirty="0" smtClean="0"/>
              <a:t>executed </a:t>
            </a:r>
            <a:r>
              <a:rPr lang="en-US" dirty="0" smtClean="0"/>
              <a:t>before S correct results are guaranteed.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6026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Stripmining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Stripmining</a:t>
            </a:r>
            <a:r>
              <a:rPr lang="en-US" dirty="0" smtClean="0"/>
              <a:t> is a simple transformation.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is typically used to improve locality.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429000" y="6388100"/>
            <a:ext cx="685800" cy="365125"/>
          </a:xfrm>
        </p:spPr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422790" y="2532362"/>
            <a:ext cx="326243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i&lt;n; i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++){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 …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}</a:t>
            </a:r>
            <a:endParaRPr lang="en-US" sz="2000" dirty="0">
              <a:solidFill>
                <a:srgbClr val="0000FF"/>
              </a:solidFill>
              <a:latin typeface="Courier New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3623191" y="2818112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4419600" y="2378473"/>
            <a:ext cx="433965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/* n is a multiple of q */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for (k=1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;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k&lt;n</a:t>
            </a:r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;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k+=q){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 for (i=k; i&lt;k+q-1; i++){</a:t>
            </a:r>
          </a:p>
          <a:p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   …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Lucida Console" charset="0"/>
              </a:rPr>
              <a:t>  }</a:t>
            </a:r>
            <a:endParaRPr lang="en-US" sz="20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2000" dirty="0">
                <a:solidFill>
                  <a:srgbClr val="0000FF"/>
                </a:solidFill>
                <a:latin typeface="Lucida Console" charset="0"/>
              </a:rPr>
              <a:t>}</a:t>
            </a:r>
            <a:endParaRPr lang="en-US" sz="2000" dirty="0">
              <a:solidFill>
                <a:srgbClr val="0000FF"/>
              </a:solidFill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6355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Stripmining</a:t>
            </a:r>
            <a:r>
              <a:rPr lang="en-US" dirty="0" smtClean="0"/>
              <a:t>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Stripmining</a:t>
            </a:r>
            <a:r>
              <a:rPr lang="en-US" dirty="0" smtClean="0"/>
              <a:t> is often used when </a:t>
            </a:r>
            <a:r>
              <a:rPr lang="en-US" dirty="0" err="1" smtClean="0"/>
              <a:t>vectorizing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3429000" y="6388100"/>
            <a:ext cx="685800" cy="365125"/>
          </a:xfrm>
        </p:spPr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026587" y="1676400"/>
            <a:ext cx="265329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i&lt;n; i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++){</a:t>
            </a:r>
            <a:endParaRPr lang="en-US" sz="16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a[i]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b[i]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+ 1;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c[i]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a[i]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}</a:t>
            </a:r>
            <a:endParaRPr lang="en-US" sz="1600" dirty="0">
              <a:solidFill>
                <a:srgbClr val="0000FF"/>
              </a:solidFill>
              <a:latin typeface="Courier New" charset="0"/>
            </a:endParaRP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2286000" y="5181600"/>
            <a:ext cx="388760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for (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i=1;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i&lt;n; i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+=q){</a:t>
            </a:r>
            <a:endParaRPr lang="en-US" sz="16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a[i:i+q-1]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b[i:i+q-1]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+ 1;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c[i:i+q-1]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a[</a:t>
            </a:r>
            <a:r>
              <a:rPr lang="en-US" sz="1600" dirty="0" err="1" smtClean="0">
                <a:solidFill>
                  <a:srgbClr val="0000FF"/>
                </a:solidFill>
                <a:latin typeface="Lucida Console" charset="0"/>
              </a:rPr>
              <a:t>i:i+q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+ 2;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}</a:t>
            </a:r>
            <a:endParaRPr lang="en-US" sz="1600" dirty="0">
              <a:solidFill>
                <a:srgbClr val="0000FF"/>
              </a:solidFill>
              <a:latin typeface="Courier New" charset="0"/>
            </a:endParaRPr>
          </a:p>
        </p:txBody>
      </p:sp>
      <p:sp>
        <p:nvSpPr>
          <p:cNvPr id="29" name="TextBox 5"/>
          <p:cNvSpPr txBox="1">
            <a:spLocks noChangeArrowheads="1"/>
          </p:cNvSpPr>
          <p:nvPr/>
        </p:nvSpPr>
        <p:spPr bwMode="auto">
          <a:xfrm>
            <a:off x="2656293" y="3182780"/>
            <a:ext cx="339387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for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(k=1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;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k&lt;n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;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k+=q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){</a:t>
            </a:r>
            <a:endParaRPr lang="en-US" sz="16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 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for (i=k; i &lt; </a:t>
            </a:r>
            <a:r>
              <a:rPr lang="en-US" sz="1600" dirty="0" err="1" smtClean="0">
                <a:solidFill>
                  <a:srgbClr val="0000FF"/>
                </a:solidFill>
                <a:latin typeface="Lucida Console" charset="0"/>
              </a:rPr>
              <a:t>k+q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; i++){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a[i]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b[i]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+ 1;</a:t>
            </a: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   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c[i]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= 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a[i-1] </a:t>
            </a:r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+ 2</a:t>
            </a:r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;</a:t>
            </a:r>
          </a:p>
          <a:p>
            <a:r>
              <a:rPr lang="en-US" sz="1600" dirty="0" smtClean="0">
                <a:solidFill>
                  <a:srgbClr val="0000FF"/>
                </a:solidFill>
                <a:latin typeface="Lucida Console" charset="0"/>
              </a:rPr>
              <a:t>  }</a:t>
            </a:r>
            <a:endParaRPr lang="en-US" sz="1600" dirty="0">
              <a:solidFill>
                <a:srgbClr val="0000FF"/>
              </a:solidFill>
              <a:latin typeface="Lucida Console" charset="0"/>
            </a:endParaRPr>
          </a:p>
          <a:p>
            <a:r>
              <a:rPr lang="en-US" sz="1600" dirty="0">
                <a:solidFill>
                  <a:srgbClr val="0000FF"/>
                </a:solidFill>
                <a:latin typeface="Lucida Console" charset="0"/>
              </a:rPr>
              <a:t>}</a:t>
            </a:r>
            <a:endParaRPr lang="en-US" sz="1600" dirty="0">
              <a:solidFill>
                <a:srgbClr val="0000FF"/>
              </a:solidFill>
              <a:latin typeface="Courier New" charset="0"/>
            </a:endParaRPr>
          </a:p>
        </p:txBody>
      </p:sp>
      <p:sp>
        <p:nvSpPr>
          <p:cNvPr id="30" name="Down Arrow 29"/>
          <p:cNvSpPr/>
          <p:nvPr/>
        </p:nvSpPr>
        <p:spPr>
          <a:xfrm>
            <a:off x="4190563" y="2821008"/>
            <a:ext cx="325339" cy="294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4190563" y="4819830"/>
            <a:ext cx="325339" cy="2943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181600" y="2654618"/>
            <a:ext cx="1435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stripmine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257800" y="4752440"/>
            <a:ext cx="1417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vectorize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495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828419" y="2971800"/>
            <a:ext cx="49885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S2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8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38954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i=0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8" name="TextBox 37"/>
          <p:cNvSpPr txBox="1">
            <a:spLocks noChangeArrowheads="1"/>
          </p:cNvSpPr>
          <p:nvPr/>
        </p:nvSpPr>
        <p:spPr bwMode="auto">
          <a:xfrm>
            <a:off x="6477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a[0] = b[0] 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c[0] = a[0] + 2</a:t>
            </a:r>
          </a:p>
          <a:p>
            <a:endParaRPr lang="en-US" dirty="0"/>
          </a:p>
        </p:txBody>
      </p:sp>
      <p:sp>
        <p:nvSpPr>
          <p:cNvPr id="49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a[1]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52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a[2]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53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54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483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38954" name="TextBox 50"/>
          <p:cNvSpPr txBox="1">
            <a:spLocks noChangeArrowheads="1"/>
          </p:cNvSpPr>
          <p:nvPr/>
        </p:nvSpPr>
        <p:spPr bwMode="auto">
          <a:xfrm>
            <a:off x="1371600" y="3597671"/>
            <a:ext cx="4984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i=0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8" name="TextBox 37"/>
          <p:cNvSpPr txBox="1">
            <a:spLocks noChangeArrowheads="1"/>
          </p:cNvSpPr>
          <p:nvPr/>
        </p:nvSpPr>
        <p:spPr bwMode="auto">
          <a:xfrm>
            <a:off x="6477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a[0] = b[0] 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c[0] = a[0] + 2</a:t>
            </a:r>
          </a:p>
          <a:p>
            <a:endParaRPr lang="en-US" dirty="0"/>
          </a:p>
        </p:txBody>
      </p:sp>
      <p:sp>
        <p:nvSpPr>
          <p:cNvPr id="49" name="TextBox 37"/>
          <p:cNvSpPr txBox="1">
            <a:spLocks noChangeArrowheads="1"/>
          </p:cNvSpPr>
          <p:nvPr/>
        </p:nvSpPr>
        <p:spPr bwMode="auto">
          <a:xfrm>
            <a:off x="337185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b[1]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c[1]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a[1]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52" name="TextBox 37"/>
          <p:cNvSpPr txBox="1">
            <a:spLocks noChangeArrowheads="1"/>
          </p:cNvSpPr>
          <p:nvPr/>
        </p:nvSpPr>
        <p:spPr bwMode="auto">
          <a:xfrm>
            <a:off x="6096000" y="3743201"/>
            <a:ext cx="23622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S1: </a:t>
            </a:r>
            <a:r>
              <a:rPr lang="en-US" sz="2000" dirty="0" smtClean="0">
                <a:solidFill>
                  <a:srgbClr val="FF0000"/>
                </a:solidFill>
              </a:rPr>
              <a:t>a[2]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b[2] </a:t>
            </a:r>
            <a:r>
              <a:rPr lang="en-US" sz="2000" dirty="0">
                <a:solidFill>
                  <a:srgbClr val="FF0000"/>
                </a:solidFill>
              </a:rPr>
              <a:t>+ 1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S2: </a:t>
            </a:r>
            <a:r>
              <a:rPr lang="en-US" sz="2000" dirty="0" smtClean="0">
                <a:solidFill>
                  <a:srgbClr val="FF0000"/>
                </a:solidFill>
              </a:rPr>
              <a:t>c[2] </a:t>
            </a:r>
            <a:r>
              <a:rPr lang="en-US" sz="2000" dirty="0">
                <a:solidFill>
                  <a:srgbClr val="FF0000"/>
                </a:solidFill>
              </a:rPr>
              <a:t>= </a:t>
            </a:r>
            <a:r>
              <a:rPr lang="en-US" sz="2000" dirty="0" smtClean="0">
                <a:solidFill>
                  <a:srgbClr val="FF0000"/>
                </a:solidFill>
              </a:rPr>
              <a:t>a[2] </a:t>
            </a:r>
            <a:r>
              <a:rPr lang="en-US" sz="2000" dirty="0">
                <a:solidFill>
                  <a:srgbClr val="FF0000"/>
                </a:solidFill>
              </a:rPr>
              <a:t>+ 2</a:t>
            </a:r>
          </a:p>
          <a:p>
            <a:endParaRPr lang="en-US" dirty="0"/>
          </a:p>
        </p:txBody>
      </p:sp>
      <p:sp>
        <p:nvSpPr>
          <p:cNvPr id="53" name="TextBox 50"/>
          <p:cNvSpPr txBox="1">
            <a:spLocks noChangeArrowheads="1"/>
          </p:cNvSpPr>
          <p:nvPr/>
        </p:nvSpPr>
        <p:spPr bwMode="auto">
          <a:xfrm>
            <a:off x="430371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i=1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54" name="TextBox 50"/>
          <p:cNvSpPr txBox="1">
            <a:spLocks noChangeArrowheads="1"/>
          </p:cNvSpPr>
          <p:nvPr/>
        </p:nvSpPr>
        <p:spPr bwMode="auto">
          <a:xfrm>
            <a:off x="7027862" y="3597671"/>
            <a:ext cx="4988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 smtClean="0">
                <a:solidFill>
                  <a:srgbClr val="0000FF"/>
                </a:solidFill>
              </a:rPr>
              <a:t>i=2</a:t>
            </a:r>
            <a:endParaRPr lang="en-US" sz="1800" dirty="0">
              <a:solidFill>
                <a:srgbClr val="0000FF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1092200" y="4399086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828800" y="4703886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7" name="Straight Connector 56"/>
          <p:cNvCxnSpPr/>
          <p:nvPr/>
        </p:nvCxnSpPr>
        <p:spPr>
          <a:xfrm>
            <a:off x="1625600" y="4551486"/>
            <a:ext cx="304800" cy="228600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3761167" y="4399086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4497767" y="4703886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4294567" y="4551486"/>
            <a:ext cx="304800" cy="228600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6540689" y="4399086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7277289" y="4703886"/>
            <a:ext cx="609600" cy="304800"/>
          </a:xfrm>
          <a:prstGeom prst="ellipse">
            <a:avLst/>
          </a:prstGeom>
          <a:solidFill>
            <a:schemeClr val="accent6">
              <a:lumMod val="60000"/>
              <a:lumOff val="40000"/>
              <a:alpha val="39000"/>
            </a:schemeClr>
          </a:solidFill>
          <a:ln>
            <a:solidFill>
              <a:schemeClr val="accent6">
                <a:lumMod val="75000"/>
                <a:alpha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4" name="Straight Connector 63"/>
          <p:cNvCxnSpPr/>
          <p:nvPr/>
        </p:nvCxnSpPr>
        <p:spPr>
          <a:xfrm>
            <a:off x="7074089" y="4551486"/>
            <a:ext cx="304800" cy="228600"/>
          </a:xfrm>
          <a:prstGeom prst="line">
            <a:avLst/>
          </a:prstGeom>
          <a:ln>
            <a:solidFill>
              <a:srgbClr val="0000FF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77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1" name="Oval 10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2687638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38927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38928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0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9" name="Oval 18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2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3484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5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7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4246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0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9" name="Oval 28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2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4949825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44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8945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8946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8947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8948" name="TextBox 36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8949" name="TextBox 37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9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>
                <a:ea typeface="ＭＳ Ｐゴシック" charset="-128"/>
              </a:rPr>
              <a:t>Dependences in Loops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>
                <a:latin typeface="Times" charset="0"/>
              </a:rPr>
              <a:t>Dependences in loops are easy to understand if loops are unrolled. Now the dependences are between statement “executions”</a:t>
            </a:r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2209800" y="2362200"/>
            <a:ext cx="327501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for (i=0; i&lt;n; i++){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a[i] = b[i] + 1;</a:t>
            </a:r>
          </a:p>
          <a:p>
            <a:r>
              <a:rPr lang="en-US" sz="2000">
                <a:solidFill>
                  <a:srgbClr val="0000FF"/>
                </a:solidFill>
                <a:latin typeface="Lucida Console" charset="0"/>
              </a:rPr>
              <a:t>  c[i] = a[i] + 2;</a:t>
            </a:r>
          </a:p>
          <a:p>
            <a:r>
              <a:rPr lang="en-US" sz="2000">
                <a:solidFill>
                  <a:srgbClr val="0000FF"/>
                </a:solidFill>
                <a:latin typeface="Courier New" charset="0"/>
              </a:rPr>
              <a:t>}</a:t>
            </a:r>
          </a:p>
        </p:txBody>
      </p:sp>
      <p:sp>
        <p:nvSpPr>
          <p:cNvPr id="38919" name="TextBox 6"/>
          <p:cNvSpPr txBox="1">
            <a:spLocks noChangeArrowheads="1"/>
          </p:cNvSpPr>
          <p:nvPr/>
        </p:nvSpPr>
        <p:spPr bwMode="auto">
          <a:xfrm>
            <a:off x="1828800" y="26670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S1</a:t>
            </a:r>
          </a:p>
        </p:txBody>
      </p:sp>
      <p:sp>
        <p:nvSpPr>
          <p:cNvPr id="38920" name="TextBox 7"/>
          <p:cNvSpPr txBox="1">
            <a:spLocks noChangeArrowheads="1"/>
          </p:cNvSpPr>
          <p:nvPr/>
        </p:nvSpPr>
        <p:spPr bwMode="auto">
          <a:xfrm>
            <a:off x="1828800" y="2979738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FF"/>
                </a:solidFill>
              </a:rPr>
              <a:t>S2</a:t>
            </a:r>
          </a:p>
        </p:txBody>
      </p:sp>
      <p:sp>
        <p:nvSpPr>
          <p:cNvPr id="9" name="Oval 8"/>
          <p:cNvSpPr/>
          <p:nvPr/>
        </p:nvSpPr>
        <p:spPr>
          <a:xfrm>
            <a:off x="2611438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1" name="Oval 10"/>
          <p:cNvSpPr/>
          <p:nvPr/>
        </p:nvSpPr>
        <p:spPr>
          <a:xfrm>
            <a:off x="2611438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2590800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rot="16200000" flipH="1">
            <a:off x="2687638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26" name="TextBox 13"/>
          <p:cNvSpPr txBox="1">
            <a:spLocks noChangeArrowheads="1"/>
          </p:cNvSpPr>
          <p:nvPr/>
        </p:nvSpPr>
        <p:spPr bwMode="auto">
          <a:xfrm>
            <a:off x="458788" y="3886200"/>
            <a:ext cx="10699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iteration:</a:t>
            </a:r>
          </a:p>
        </p:txBody>
      </p:sp>
      <p:sp>
        <p:nvSpPr>
          <p:cNvPr id="38927" name="TextBox 14"/>
          <p:cNvSpPr txBox="1">
            <a:spLocks noChangeArrowheads="1"/>
          </p:cNvSpPr>
          <p:nvPr/>
        </p:nvSpPr>
        <p:spPr bwMode="auto">
          <a:xfrm>
            <a:off x="458788" y="4572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instances of S1:</a:t>
            </a:r>
          </a:p>
        </p:txBody>
      </p:sp>
      <p:sp>
        <p:nvSpPr>
          <p:cNvPr id="38928" name="TextBox 15"/>
          <p:cNvSpPr txBox="1">
            <a:spLocks noChangeArrowheads="1"/>
          </p:cNvSpPr>
          <p:nvPr/>
        </p:nvSpPr>
        <p:spPr bwMode="auto">
          <a:xfrm>
            <a:off x="458788" y="5334000"/>
            <a:ext cx="1827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solidFill>
                  <a:srgbClr val="0000FF"/>
                </a:solidFill>
              </a:rPr>
              <a:t>instances of S2:</a:t>
            </a:r>
          </a:p>
        </p:txBody>
      </p:sp>
      <p:sp>
        <p:nvSpPr>
          <p:cNvPr id="17" name="Oval 16"/>
          <p:cNvSpPr/>
          <p:nvPr/>
        </p:nvSpPr>
        <p:spPr>
          <a:xfrm>
            <a:off x="3408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0" name="TextBox 17"/>
          <p:cNvSpPr txBox="1">
            <a:spLocks noChangeArrowheads="1"/>
          </p:cNvSpPr>
          <p:nvPr/>
        </p:nvSpPr>
        <p:spPr bwMode="auto">
          <a:xfrm>
            <a:off x="3387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19" name="Oval 18"/>
          <p:cNvSpPr/>
          <p:nvPr/>
        </p:nvSpPr>
        <p:spPr>
          <a:xfrm>
            <a:off x="3408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2" name="TextBox 19"/>
          <p:cNvSpPr txBox="1">
            <a:spLocks noChangeArrowheads="1"/>
          </p:cNvSpPr>
          <p:nvPr/>
        </p:nvSpPr>
        <p:spPr bwMode="auto">
          <a:xfrm>
            <a:off x="3387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16200000" flipH="1">
            <a:off x="3484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4170363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5" name="TextBox 22"/>
          <p:cNvSpPr txBox="1">
            <a:spLocks noChangeArrowheads="1"/>
          </p:cNvSpPr>
          <p:nvPr/>
        </p:nvSpPr>
        <p:spPr bwMode="auto">
          <a:xfrm>
            <a:off x="4149725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4" name="Oval 23"/>
          <p:cNvSpPr/>
          <p:nvPr/>
        </p:nvSpPr>
        <p:spPr>
          <a:xfrm>
            <a:off x="4170363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37" name="TextBox 24"/>
          <p:cNvSpPr txBox="1">
            <a:spLocks noChangeArrowheads="1"/>
          </p:cNvSpPr>
          <p:nvPr/>
        </p:nvSpPr>
        <p:spPr bwMode="auto">
          <a:xfrm>
            <a:off x="4149725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rot="16200000" flipH="1">
            <a:off x="4246563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4873625" y="4495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0" name="TextBox 27"/>
          <p:cNvSpPr txBox="1">
            <a:spLocks noChangeArrowheads="1"/>
          </p:cNvSpPr>
          <p:nvPr/>
        </p:nvSpPr>
        <p:spPr bwMode="auto">
          <a:xfrm>
            <a:off x="4852988" y="4495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S1</a:t>
            </a:r>
          </a:p>
        </p:txBody>
      </p:sp>
      <p:sp>
        <p:nvSpPr>
          <p:cNvPr id="29" name="Oval 28"/>
          <p:cNvSpPr/>
          <p:nvPr/>
        </p:nvSpPr>
        <p:spPr>
          <a:xfrm>
            <a:off x="4873625" y="5257800"/>
            <a:ext cx="457200" cy="4572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942" name="TextBox 29"/>
          <p:cNvSpPr txBox="1">
            <a:spLocks noChangeArrowheads="1"/>
          </p:cNvSpPr>
          <p:nvPr/>
        </p:nvSpPr>
        <p:spPr bwMode="auto">
          <a:xfrm>
            <a:off x="4852988" y="5257800"/>
            <a:ext cx="498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/>
              <a:t>S2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rot="16200000" flipH="1">
            <a:off x="4949825" y="5105400"/>
            <a:ext cx="304800" cy="0"/>
          </a:xfrm>
          <a:prstGeom prst="straightConnector1">
            <a:avLst/>
          </a:prstGeom>
          <a:ln w="28575">
            <a:solidFill>
              <a:srgbClr val="0070C0"/>
            </a:solidFill>
            <a:tailEnd type="arrow" w="sm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944" name="TextBox 31"/>
          <p:cNvSpPr txBox="1">
            <a:spLocks noChangeArrowheads="1"/>
          </p:cNvSpPr>
          <p:nvPr/>
        </p:nvSpPr>
        <p:spPr bwMode="auto">
          <a:xfrm>
            <a:off x="2667000" y="38973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38945" name="TextBox 32"/>
          <p:cNvSpPr txBox="1">
            <a:spLocks noChangeArrowheads="1"/>
          </p:cNvSpPr>
          <p:nvPr/>
        </p:nvSpPr>
        <p:spPr bwMode="auto">
          <a:xfrm>
            <a:off x="3421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38946" name="TextBox 33"/>
          <p:cNvSpPr txBox="1">
            <a:spLocks noChangeArrowheads="1"/>
          </p:cNvSpPr>
          <p:nvPr/>
        </p:nvSpPr>
        <p:spPr bwMode="auto">
          <a:xfrm>
            <a:off x="4183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38947" name="TextBox 34"/>
          <p:cNvSpPr txBox="1">
            <a:spLocks noChangeArrowheads="1"/>
          </p:cNvSpPr>
          <p:nvPr/>
        </p:nvSpPr>
        <p:spPr bwMode="auto">
          <a:xfrm>
            <a:off x="4945063" y="38862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38948" name="TextBox 36"/>
          <p:cNvSpPr txBox="1">
            <a:spLocks noChangeArrowheads="1"/>
          </p:cNvSpPr>
          <p:nvPr/>
        </p:nvSpPr>
        <p:spPr bwMode="auto">
          <a:xfrm>
            <a:off x="5562600" y="3897313"/>
            <a:ext cx="4159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0000FF"/>
                </a:solidFill>
              </a:rPr>
              <a:t>…</a:t>
            </a:r>
          </a:p>
        </p:txBody>
      </p:sp>
      <p:sp>
        <p:nvSpPr>
          <p:cNvPr id="38949" name="TextBox 37"/>
          <p:cNvSpPr txBox="1">
            <a:spLocks noChangeArrowheads="1"/>
          </p:cNvSpPr>
          <p:nvPr/>
        </p:nvSpPr>
        <p:spPr bwMode="auto">
          <a:xfrm>
            <a:off x="5562600" y="4800600"/>
            <a:ext cx="415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/>
              <a:t>…</a:t>
            </a:r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96D090-7118-964B-9FA4-DD9AD730B3F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2702719" y="5895975"/>
            <a:ext cx="3738563" cy="369332"/>
            <a:chOff x="3108325" y="5895975"/>
            <a:chExt cx="3738563" cy="369332"/>
          </a:xfrm>
        </p:grpSpPr>
        <p:sp>
          <p:nvSpPr>
            <p:cNvPr id="37" name="TextBox 94"/>
            <p:cNvSpPr txBox="1">
              <a:spLocks noChangeArrowheads="1"/>
            </p:cNvSpPr>
            <p:nvPr/>
          </p:nvSpPr>
          <p:spPr bwMode="auto">
            <a:xfrm>
              <a:off x="3108325" y="5895975"/>
              <a:ext cx="3738563" cy="369332"/>
            </a:xfrm>
            <a:prstGeom prst="rect">
              <a:avLst/>
            </a:prstGeom>
            <a:noFill/>
            <a:ln w="9525">
              <a:solidFill>
                <a:srgbClr val="0070C0"/>
              </a:solidFill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</a:rPr>
                <a:t>     Loop </a:t>
              </a:r>
              <a:r>
                <a:rPr lang="en-US" sz="1800" dirty="0" smtClean="0">
                  <a:solidFill>
                    <a:srgbClr val="0000FF"/>
                  </a:solidFill>
                </a:rPr>
                <a:t>independent </a:t>
              </a:r>
              <a:r>
                <a:rPr lang="en-US" sz="1800" dirty="0" smtClean="0">
                  <a:solidFill>
                    <a:srgbClr val="0000FF"/>
                  </a:solidFill>
                </a:rPr>
                <a:t>dependence</a:t>
              </a:r>
              <a:endParaRPr lang="en-US" sz="1800" dirty="0">
                <a:solidFill>
                  <a:srgbClr val="0000FF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 flipV="1">
              <a:off x="3108325" y="6105525"/>
              <a:ext cx="304800" cy="0"/>
            </a:xfrm>
            <a:prstGeom prst="line">
              <a:avLst/>
            </a:prstGeom>
            <a:ln>
              <a:solidFill>
                <a:srgbClr val="0070C0"/>
              </a:solidFill>
              <a:tailEnd type="stealth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4354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CRC_Powerpoint_templat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UPCRC_Powerpoint_Template_with I-Mar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UPCRC_Powerpoint_template</Template>
  <TotalTime>54244</TotalTime>
  <Words>3501</Words>
  <Application>Microsoft Office PowerPoint</Application>
  <PresentationFormat>On-screen Show (4:3)</PresentationFormat>
  <Paragraphs>919</Paragraphs>
  <Slides>41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41</vt:i4>
      </vt:variant>
    </vt:vector>
  </HeadingPairs>
  <TitlesOfParts>
    <vt:vector size="44" baseType="lpstr">
      <vt:lpstr>UPCRC_Powerpoint_template</vt:lpstr>
      <vt:lpstr>Blank</vt:lpstr>
      <vt:lpstr>UPCRC_Powerpoint_Template_with I-Mark</vt:lpstr>
      <vt:lpstr>Data dependences</vt:lpstr>
      <vt:lpstr>Definition of Dependence</vt:lpstr>
      <vt:lpstr>Data Dependence</vt:lpstr>
      <vt:lpstr>Data Dependence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Dependences in Loops</vt:lpstr>
      <vt:lpstr>Data dependences and vectorization</vt:lpstr>
      <vt:lpstr>Data dependences and vectorization</vt:lpstr>
      <vt:lpstr>Data dependences and transformations</vt:lpstr>
      <vt:lpstr>Distribution</vt:lpstr>
      <vt:lpstr>Removal of dependences</vt:lpstr>
      <vt:lpstr>Loop Freezing</vt:lpstr>
      <vt:lpstr>Change the algorithm</vt:lpstr>
      <vt:lpstr>Stripmining</vt:lpstr>
      <vt:lpstr>Stripmining (cont.)</vt:lpstr>
    </vt:vector>
  </TitlesOfParts>
  <Company>University of illinois at Urbana-Champaign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Autotuning</dc:title>
  <dc:creator>David A Padua</dc:creator>
  <cp:lastModifiedBy>padua</cp:lastModifiedBy>
  <cp:revision>369</cp:revision>
  <cp:lastPrinted>2010-09-17T13:44:04Z</cp:lastPrinted>
  <dcterms:created xsi:type="dcterms:W3CDTF">2010-09-20T19:37:34Z</dcterms:created>
  <dcterms:modified xsi:type="dcterms:W3CDTF">2010-11-12T00:59:21Z</dcterms:modified>
</cp:coreProperties>
</file>